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sldIdLst>
    <p:sldId id="331" r:id="rId2"/>
    <p:sldId id="356" r:id="rId3"/>
    <p:sldId id="367" r:id="rId4"/>
    <p:sldId id="332" r:id="rId5"/>
    <p:sldId id="333" r:id="rId6"/>
    <p:sldId id="334" r:id="rId7"/>
    <p:sldId id="335" r:id="rId8"/>
    <p:sldId id="336" r:id="rId9"/>
    <p:sldId id="337" r:id="rId10"/>
    <p:sldId id="338" r:id="rId11"/>
    <p:sldId id="339" r:id="rId12"/>
    <p:sldId id="340" r:id="rId13"/>
    <p:sldId id="341" r:id="rId14"/>
    <p:sldId id="342" r:id="rId15"/>
    <p:sldId id="343" r:id="rId16"/>
    <p:sldId id="344" r:id="rId17"/>
    <p:sldId id="345" r:id="rId18"/>
    <p:sldId id="346" r:id="rId19"/>
    <p:sldId id="347" r:id="rId20"/>
    <p:sldId id="348" r:id="rId21"/>
    <p:sldId id="350" r:id="rId22"/>
    <p:sldId id="351" r:id="rId23"/>
    <p:sldId id="365" r:id="rId24"/>
    <p:sldId id="352" r:id="rId25"/>
    <p:sldId id="353" r:id="rId26"/>
    <p:sldId id="354" r:id="rId27"/>
    <p:sldId id="355" r:id="rId28"/>
    <p:sldId id="366" r:id="rId29"/>
    <p:sldId id="357" r:id="rId30"/>
    <p:sldId id="358" r:id="rId31"/>
    <p:sldId id="359" r:id="rId32"/>
    <p:sldId id="360" r:id="rId33"/>
    <p:sldId id="368"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56" autoAdjust="0"/>
    <p:restoredTop sz="94679"/>
  </p:normalViewPr>
  <p:slideViewPr>
    <p:cSldViewPr showGuides="1">
      <p:cViewPr varScale="1">
        <p:scale>
          <a:sx n="100" d="100"/>
          <a:sy n="100" d="100"/>
        </p:scale>
        <p:origin x="1760"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id="{490C27E8-F5B2-659E-5F9C-6F19B3DF5111}"/>
              </a:ext>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3" name="Freeform 7">
            <a:extLst>
              <a:ext uri="{FF2B5EF4-FFF2-40B4-BE49-F238E27FC236}">
                <a16:creationId xmlns:a16="http://schemas.microsoft.com/office/drawing/2014/main" id="{49544168-C03B-9A90-9911-D5B71F0851A9}"/>
              </a:ext>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grpSp>
        <p:nvGrpSpPr>
          <p:cNvPr id="4" name="Group 8">
            <a:extLst>
              <a:ext uri="{FF2B5EF4-FFF2-40B4-BE49-F238E27FC236}">
                <a16:creationId xmlns:a16="http://schemas.microsoft.com/office/drawing/2014/main" id="{0198991C-DF22-6C90-4EC7-3D9CF0DCC77F}"/>
              </a:ext>
            </a:extLst>
          </p:cNvPr>
          <p:cNvGrpSpPr>
            <a:grpSpLocks/>
          </p:cNvGrpSpPr>
          <p:nvPr/>
        </p:nvGrpSpPr>
        <p:grpSpPr bwMode="auto">
          <a:xfrm>
            <a:off x="-19050" y="203200"/>
            <a:ext cx="9180513" cy="647700"/>
            <a:chOff x="-19045" y="216550"/>
            <a:chExt cx="9180548" cy="649224"/>
          </a:xfrm>
        </p:grpSpPr>
        <p:sp>
          <p:nvSpPr>
            <p:cNvPr id="5" name="Freeform 9">
              <a:extLst>
                <a:ext uri="{FF2B5EF4-FFF2-40B4-BE49-F238E27FC236}">
                  <a16:creationId xmlns:a16="http://schemas.microsoft.com/office/drawing/2014/main" id="{DFB64A3B-9B4D-B81E-CB93-20C62EB51938}"/>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sp>
          <p:nvSpPr>
            <p:cNvPr id="6" name="Freeform 10">
              <a:extLst>
                <a:ext uri="{FF2B5EF4-FFF2-40B4-BE49-F238E27FC236}">
                  <a16:creationId xmlns:a16="http://schemas.microsoft.com/office/drawing/2014/main" id="{BE397FDF-9BC0-1270-CFAD-7F2BC14D010E}"/>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grpSp>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9">
            <a:extLst>
              <a:ext uri="{FF2B5EF4-FFF2-40B4-BE49-F238E27FC236}">
                <a16:creationId xmlns:a16="http://schemas.microsoft.com/office/drawing/2014/main" id="{1379DDC5-7513-D383-8190-8A50F3627E3C}"/>
              </a:ext>
            </a:extLst>
          </p:cNvPr>
          <p:cNvSpPr>
            <a:spLocks noGrp="1"/>
          </p:cNvSpPr>
          <p:nvPr>
            <p:ph type="dt" sz="half" idx="10"/>
          </p:nvPr>
        </p:nvSpPr>
        <p:spPr/>
        <p:txBody>
          <a:bodyPr/>
          <a:lstStyle>
            <a:lvl1pPr>
              <a:defRPr/>
            </a:lvl1pPr>
          </a:lstStyle>
          <a:p>
            <a:pPr>
              <a:defRPr/>
            </a:pPr>
            <a:endParaRPr lang="en-US" altLang="en-US"/>
          </a:p>
        </p:txBody>
      </p:sp>
      <p:sp>
        <p:nvSpPr>
          <p:cNvPr id="8" name="Footer Placeholder 18">
            <a:extLst>
              <a:ext uri="{FF2B5EF4-FFF2-40B4-BE49-F238E27FC236}">
                <a16:creationId xmlns:a16="http://schemas.microsoft.com/office/drawing/2014/main" id="{049CC312-658B-03B9-5D01-D18A9EA4FB1B}"/>
              </a:ext>
            </a:extLst>
          </p:cNvPr>
          <p:cNvSpPr>
            <a:spLocks noGrp="1"/>
          </p:cNvSpPr>
          <p:nvPr>
            <p:ph type="ftr" sz="quarter" idx="11"/>
          </p:nvPr>
        </p:nvSpPr>
        <p:spPr/>
        <p:txBody>
          <a:bodyPr/>
          <a:lstStyle>
            <a:lvl1pPr>
              <a:defRPr/>
            </a:lvl1pPr>
          </a:lstStyle>
          <a:p>
            <a:pPr>
              <a:defRPr/>
            </a:pPr>
            <a:endParaRPr lang="en-US" altLang="en-US"/>
          </a:p>
        </p:txBody>
      </p:sp>
      <p:sp>
        <p:nvSpPr>
          <p:cNvPr id="10" name="Slide Number Placeholder 26">
            <a:extLst>
              <a:ext uri="{FF2B5EF4-FFF2-40B4-BE49-F238E27FC236}">
                <a16:creationId xmlns:a16="http://schemas.microsoft.com/office/drawing/2014/main" id="{442A3042-B890-2007-C5CA-2F491C6546C6}"/>
              </a:ext>
            </a:extLst>
          </p:cNvPr>
          <p:cNvSpPr>
            <a:spLocks noGrp="1"/>
          </p:cNvSpPr>
          <p:nvPr>
            <p:ph type="sldNum" sz="quarter" idx="12"/>
          </p:nvPr>
        </p:nvSpPr>
        <p:spPr>
          <a:xfrm>
            <a:off x="7924800" y="6356350"/>
            <a:ext cx="762000" cy="365125"/>
          </a:xfrm>
        </p:spPr>
        <p:txBody>
          <a:bodyPr/>
          <a:lstStyle>
            <a:lvl1pPr>
              <a:defRPr>
                <a:solidFill>
                  <a:srgbClr val="D1EAEE"/>
                </a:solidFill>
              </a:defRPr>
            </a:lvl1pPr>
          </a:lstStyle>
          <a:p>
            <a:pPr>
              <a:defRPr/>
            </a:pPr>
            <a:fld id="{576F45DE-8CCF-4C49-B2A4-2DE6F34AB668}" type="slidenum">
              <a:rPr lang="en-US" altLang="en-US"/>
              <a:pPr>
                <a:defRPr/>
              </a:pPr>
              <a:t>‹#›</a:t>
            </a:fld>
            <a:endParaRPr lang="en-US" altLang="en-US"/>
          </a:p>
        </p:txBody>
      </p:sp>
    </p:spTree>
    <p:extLst>
      <p:ext uri="{BB962C8B-B14F-4D97-AF65-F5344CB8AC3E}">
        <p14:creationId xmlns:p14="http://schemas.microsoft.com/office/powerpoint/2010/main" val="1926986667"/>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Freeform 6">
            <a:extLst>
              <a:ext uri="{FF2B5EF4-FFF2-40B4-BE49-F238E27FC236}">
                <a16:creationId xmlns:a16="http://schemas.microsoft.com/office/drawing/2014/main" id="{B0A70BDC-3C24-4B8D-911D-E70CBB0B21A6}"/>
              </a:ext>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5" name="Freeform 7">
            <a:extLst>
              <a:ext uri="{FF2B5EF4-FFF2-40B4-BE49-F238E27FC236}">
                <a16:creationId xmlns:a16="http://schemas.microsoft.com/office/drawing/2014/main" id="{0B134D30-CFE4-8632-FB9E-172C7509D93F}"/>
              </a:ext>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grpSp>
        <p:nvGrpSpPr>
          <p:cNvPr id="6" name="Group 1">
            <a:extLst>
              <a:ext uri="{FF2B5EF4-FFF2-40B4-BE49-F238E27FC236}">
                <a16:creationId xmlns:a16="http://schemas.microsoft.com/office/drawing/2014/main" id="{F602F5C6-69F4-59B5-B165-DB08C87D1B33}"/>
              </a:ext>
            </a:extLst>
          </p:cNvPr>
          <p:cNvGrpSpPr>
            <a:grpSpLocks/>
          </p:cNvGrpSpPr>
          <p:nvPr/>
        </p:nvGrpSpPr>
        <p:grpSpPr bwMode="auto">
          <a:xfrm>
            <a:off x="-19050" y="203200"/>
            <a:ext cx="9180513" cy="647700"/>
            <a:chOff x="-19045" y="216550"/>
            <a:chExt cx="9180548" cy="649224"/>
          </a:xfrm>
        </p:grpSpPr>
        <p:sp>
          <p:nvSpPr>
            <p:cNvPr id="7" name="Freeform 9">
              <a:extLst>
                <a:ext uri="{FF2B5EF4-FFF2-40B4-BE49-F238E27FC236}">
                  <a16:creationId xmlns:a16="http://schemas.microsoft.com/office/drawing/2014/main" id="{16D7E440-2D88-A7EE-61D2-D83D05B0CC09}"/>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sp>
          <p:nvSpPr>
            <p:cNvPr id="8" name="Freeform 10">
              <a:extLst>
                <a:ext uri="{FF2B5EF4-FFF2-40B4-BE49-F238E27FC236}">
                  <a16:creationId xmlns:a16="http://schemas.microsoft.com/office/drawing/2014/main" id="{3F2DA1C5-6DF8-5471-2971-286503CC8BE8}"/>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grpSp>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9" name="Date Placeholder 3">
            <a:extLst>
              <a:ext uri="{FF2B5EF4-FFF2-40B4-BE49-F238E27FC236}">
                <a16:creationId xmlns:a16="http://schemas.microsoft.com/office/drawing/2014/main" id="{92B33C87-D875-3EA9-EC1F-BEA93C6CB470}"/>
              </a:ext>
            </a:extLst>
          </p:cNvPr>
          <p:cNvSpPr>
            <a:spLocks noGrp="1"/>
          </p:cNvSpPr>
          <p:nvPr>
            <p:ph type="dt" sz="half" idx="10"/>
          </p:nvPr>
        </p:nvSpPr>
        <p:spPr/>
        <p:txBody>
          <a:bodyPr/>
          <a:lstStyle>
            <a:lvl1pPr>
              <a:defRPr/>
            </a:lvl1pPr>
          </a:lstStyle>
          <a:p>
            <a:pPr>
              <a:defRPr/>
            </a:pPr>
            <a:endParaRPr lang="en-US" altLang="en-US"/>
          </a:p>
        </p:txBody>
      </p:sp>
      <p:sp>
        <p:nvSpPr>
          <p:cNvPr id="10" name="Footer Placeholder 4">
            <a:extLst>
              <a:ext uri="{FF2B5EF4-FFF2-40B4-BE49-F238E27FC236}">
                <a16:creationId xmlns:a16="http://schemas.microsoft.com/office/drawing/2014/main" id="{C2F77985-982F-A247-F585-9DFB408D934C}"/>
              </a:ext>
            </a:extLst>
          </p:cNvPr>
          <p:cNvSpPr>
            <a:spLocks noGrp="1"/>
          </p:cNvSpPr>
          <p:nvPr>
            <p:ph type="ftr" sz="quarter" idx="11"/>
          </p:nvPr>
        </p:nvSpPr>
        <p:spPr/>
        <p:txBody>
          <a:bodyPr/>
          <a:lstStyle>
            <a:lvl1pPr>
              <a:defRPr/>
            </a:lvl1pPr>
          </a:lstStyle>
          <a:p>
            <a:pPr>
              <a:defRPr/>
            </a:pPr>
            <a:endParaRPr lang="en-US" altLang="en-US"/>
          </a:p>
        </p:txBody>
      </p:sp>
      <p:sp>
        <p:nvSpPr>
          <p:cNvPr id="11" name="Slide Number Placeholder 5">
            <a:extLst>
              <a:ext uri="{FF2B5EF4-FFF2-40B4-BE49-F238E27FC236}">
                <a16:creationId xmlns:a16="http://schemas.microsoft.com/office/drawing/2014/main" id="{5D74452A-CAB5-716F-B55C-5C705E6B3546}"/>
              </a:ext>
            </a:extLst>
          </p:cNvPr>
          <p:cNvSpPr>
            <a:spLocks noGrp="1"/>
          </p:cNvSpPr>
          <p:nvPr>
            <p:ph type="sldNum" sz="quarter" idx="12"/>
          </p:nvPr>
        </p:nvSpPr>
        <p:spPr>
          <a:xfrm>
            <a:off x="7924800" y="6356350"/>
            <a:ext cx="762000" cy="365125"/>
          </a:xfrm>
        </p:spPr>
        <p:txBody>
          <a:bodyPr/>
          <a:lstStyle>
            <a:lvl1pPr>
              <a:defRPr>
                <a:solidFill>
                  <a:srgbClr val="D1EAEE"/>
                </a:solidFill>
              </a:defRPr>
            </a:lvl1pPr>
          </a:lstStyle>
          <a:p>
            <a:pPr>
              <a:defRPr/>
            </a:pPr>
            <a:fld id="{BAF3BE06-C113-C74F-9808-63B5137401B1}" type="slidenum">
              <a:rPr lang="en-US" altLang="en-US"/>
              <a:pPr>
                <a:defRPr/>
              </a:pPr>
              <a:t>‹#›</a:t>
            </a:fld>
            <a:endParaRPr lang="en-US" altLang="en-US"/>
          </a:p>
        </p:txBody>
      </p:sp>
    </p:spTree>
    <p:extLst>
      <p:ext uri="{BB962C8B-B14F-4D97-AF65-F5344CB8AC3E}">
        <p14:creationId xmlns:p14="http://schemas.microsoft.com/office/powerpoint/2010/main" val="3877492853"/>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6">
            <a:extLst>
              <a:ext uri="{FF2B5EF4-FFF2-40B4-BE49-F238E27FC236}">
                <a16:creationId xmlns:a16="http://schemas.microsoft.com/office/drawing/2014/main" id="{1729159D-C48C-DA31-4CF6-90C438E4C78F}"/>
              </a:ext>
            </a:extLst>
          </p:cNvPr>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ight Triangle 5">
            <a:extLst>
              <a:ext uri="{FF2B5EF4-FFF2-40B4-BE49-F238E27FC236}">
                <a16:creationId xmlns:a16="http://schemas.microsoft.com/office/drawing/2014/main" id="{1239FDD4-8376-E533-B7AF-D042E9260F7D}"/>
              </a:ext>
            </a:extLst>
          </p:cNvPr>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Freeform 8">
            <a:extLst>
              <a:ext uri="{FF2B5EF4-FFF2-40B4-BE49-F238E27FC236}">
                <a16:creationId xmlns:a16="http://schemas.microsoft.com/office/drawing/2014/main" id="{EB14ECA4-887C-78A6-887E-03EE2F18F649}"/>
              </a:ext>
            </a:extLst>
          </p:cNvPr>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Freeform 9">
            <a:extLst>
              <a:ext uri="{FF2B5EF4-FFF2-40B4-BE49-F238E27FC236}">
                <a16:creationId xmlns:a16="http://schemas.microsoft.com/office/drawing/2014/main" id="{F7E96023-2D0A-9674-9B83-E4C1F4998F85}"/>
              </a:ext>
            </a:extLst>
          </p:cNvPr>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a:extLst>
              <a:ext uri="{FF2B5EF4-FFF2-40B4-BE49-F238E27FC236}">
                <a16:creationId xmlns:a16="http://schemas.microsoft.com/office/drawing/2014/main" id="{53176660-DE43-C022-6646-298F287E487C}"/>
              </a:ext>
            </a:extLst>
          </p:cNvPr>
          <p:cNvSpPr>
            <a:spLocks noGrp="1"/>
          </p:cNvSpPr>
          <p:nvPr>
            <p:ph type="dt" sz="half" idx="10"/>
          </p:nvPr>
        </p:nvSpPr>
        <p:spPr/>
        <p:txBody>
          <a:bodyPr/>
          <a:lstStyle>
            <a:lvl1pPr>
              <a:defRPr/>
            </a:lvl1pPr>
          </a:lstStyle>
          <a:p>
            <a:pPr>
              <a:defRPr/>
            </a:pPr>
            <a:endParaRPr lang="en-US" altLang="en-US"/>
          </a:p>
        </p:txBody>
      </p:sp>
      <p:sp>
        <p:nvSpPr>
          <p:cNvPr id="10" name="Footer Placeholder 5">
            <a:extLst>
              <a:ext uri="{FF2B5EF4-FFF2-40B4-BE49-F238E27FC236}">
                <a16:creationId xmlns:a16="http://schemas.microsoft.com/office/drawing/2014/main" id="{2ECBA679-B400-1F71-2EF6-0EE742513963}"/>
              </a:ext>
            </a:extLst>
          </p:cNvPr>
          <p:cNvSpPr>
            <a:spLocks noGrp="1"/>
          </p:cNvSpPr>
          <p:nvPr>
            <p:ph type="ftr" sz="quarter" idx="11"/>
          </p:nvPr>
        </p:nvSpPr>
        <p:spPr/>
        <p:txBody>
          <a:bodyPr/>
          <a:lstStyle>
            <a:lvl1pPr>
              <a:defRPr/>
            </a:lvl1pPr>
          </a:lstStyle>
          <a:p>
            <a:pPr>
              <a:defRPr/>
            </a:pPr>
            <a:endParaRPr lang="en-US" altLang="en-US"/>
          </a:p>
        </p:txBody>
      </p:sp>
      <p:sp>
        <p:nvSpPr>
          <p:cNvPr id="11" name="Slide Number Placeholder 6">
            <a:extLst>
              <a:ext uri="{FF2B5EF4-FFF2-40B4-BE49-F238E27FC236}">
                <a16:creationId xmlns:a16="http://schemas.microsoft.com/office/drawing/2014/main" id="{582C8CB7-6EB9-5DD1-FCE6-2C4C6AF5BA7C}"/>
              </a:ext>
            </a:extLst>
          </p:cNvPr>
          <p:cNvSpPr>
            <a:spLocks noGrp="1"/>
          </p:cNvSpPr>
          <p:nvPr>
            <p:ph type="sldNum" sz="quarter" idx="12"/>
          </p:nvPr>
        </p:nvSpPr>
        <p:spPr/>
        <p:txBody>
          <a:bodyPr/>
          <a:lstStyle>
            <a:lvl1pPr>
              <a:defRPr/>
            </a:lvl1pPr>
          </a:lstStyle>
          <a:p>
            <a:pPr>
              <a:defRPr/>
            </a:pPr>
            <a:fld id="{3F530D12-98EB-C441-BEFF-0AF2E03F5ED1}" type="slidenum">
              <a:rPr lang="en-US" altLang="en-US"/>
              <a:pPr>
                <a:defRPr/>
              </a:pPr>
              <a:t>‹#›</a:t>
            </a:fld>
            <a:endParaRPr lang="en-US" altLang="en-US"/>
          </a:p>
        </p:txBody>
      </p:sp>
    </p:spTree>
    <p:extLst>
      <p:ext uri="{BB962C8B-B14F-4D97-AF65-F5344CB8AC3E}">
        <p14:creationId xmlns:p14="http://schemas.microsoft.com/office/powerpoint/2010/main" val="580227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EB5D53AC-3FEB-A1C9-C25D-7F4C7D1D3C78}"/>
              </a:ext>
            </a:extLst>
          </p:cNvPr>
          <p:cNvSpPr>
            <a:spLocks noGrp="1"/>
          </p:cNvSpPr>
          <p:nvPr>
            <p:ph type="dt" sz="half" idx="10"/>
          </p:nvPr>
        </p:nvSpPr>
        <p:spPr/>
        <p:txBody>
          <a:bodyPr/>
          <a:lstStyle>
            <a:lvl1pPr>
              <a:defRPr>
                <a:solidFill>
                  <a:srgbClr val="04617B">
                    <a:shade val="90000"/>
                  </a:srgbClr>
                </a:solidFill>
              </a:defRPr>
            </a:lvl1pPr>
          </a:lstStyle>
          <a:p>
            <a:pPr>
              <a:defRPr/>
            </a:pPr>
            <a:endParaRPr lang="en-US"/>
          </a:p>
        </p:txBody>
      </p:sp>
      <p:sp>
        <p:nvSpPr>
          <p:cNvPr id="5" name="Footer Placeholder 21">
            <a:extLst>
              <a:ext uri="{FF2B5EF4-FFF2-40B4-BE49-F238E27FC236}">
                <a16:creationId xmlns:a16="http://schemas.microsoft.com/office/drawing/2014/main" id="{14727888-BE97-B6CB-1F7F-BFED1621FC15}"/>
              </a:ext>
            </a:extLst>
          </p:cNvPr>
          <p:cNvSpPr>
            <a:spLocks noGrp="1"/>
          </p:cNvSpPr>
          <p:nvPr>
            <p:ph type="ftr" sz="quarter" idx="11"/>
          </p:nvPr>
        </p:nvSpPr>
        <p:spPr/>
        <p:txBody>
          <a:bodyPr/>
          <a:lstStyle>
            <a:lvl1pPr>
              <a:defRPr>
                <a:solidFill>
                  <a:srgbClr val="04617B">
                    <a:shade val="90000"/>
                  </a:srgbClr>
                </a:solidFill>
              </a:defRPr>
            </a:lvl1pPr>
          </a:lstStyle>
          <a:p>
            <a:pPr>
              <a:defRPr/>
            </a:pPr>
            <a:endParaRPr lang="en-US"/>
          </a:p>
        </p:txBody>
      </p:sp>
      <p:sp>
        <p:nvSpPr>
          <p:cNvPr id="6" name="Slide Number Placeholder 17">
            <a:extLst>
              <a:ext uri="{FF2B5EF4-FFF2-40B4-BE49-F238E27FC236}">
                <a16:creationId xmlns:a16="http://schemas.microsoft.com/office/drawing/2014/main" id="{7AA793A9-F928-E62C-ED83-4A19C0B9DA0F}"/>
              </a:ext>
            </a:extLst>
          </p:cNvPr>
          <p:cNvSpPr>
            <a:spLocks noGrp="1"/>
          </p:cNvSpPr>
          <p:nvPr>
            <p:ph type="sldNum" sz="quarter" idx="12"/>
          </p:nvPr>
        </p:nvSpPr>
        <p:spPr/>
        <p:txBody>
          <a:bodyPr/>
          <a:lstStyle>
            <a:lvl1pPr>
              <a:defRPr>
                <a:solidFill>
                  <a:srgbClr val="04617B">
                    <a:shade val="90000"/>
                  </a:srgbClr>
                </a:solidFill>
              </a:defRPr>
            </a:lvl1pPr>
          </a:lstStyle>
          <a:p>
            <a:pPr>
              <a:defRPr/>
            </a:pPr>
            <a:fld id="{E4E47B7F-B3FD-4F46-9742-6C6B1C8C4036}" type="slidenum">
              <a:rPr lang="en-US"/>
              <a:pPr>
                <a:defRPr/>
              </a:pPr>
              <a:t>‹#›</a:t>
            </a:fld>
            <a:endParaRPr lang="en-US"/>
          </a:p>
        </p:txBody>
      </p:sp>
    </p:spTree>
    <p:extLst>
      <p:ext uri="{BB962C8B-B14F-4D97-AF65-F5344CB8AC3E}">
        <p14:creationId xmlns:p14="http://schemas.microsoft.com/office/powerpoint/2010/main" val="2823297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026" name="Title Placeholder 8">
            <a:extLst>
              <a:ext uri="{FF2B5EF4-FFF2-40B4-BE49-F238E27FC236}">
                <a16:creationId xmlns:a16="http://schemas.microsoft.com/office/drawing/2014/main" id="{51387355-9CA9-37A2-D513-100A18354B8A}"/>
              </a:ext>
            </a:extLst>
          </p:cNvPr>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7" name="Text Placeholder 29">
            <a:extLst>
              <a:ext uri="{FF2B5EF4-FFF2-40B4-BE49-F238E27FC236}">
                <a16:creationId xmlns:a16="http://schemas.microsoft.com/office/drawing/2014/main" id="{8539E889-BE17-9DE9-4204-6D79FEAA0F75}"/>
              </a:ext>
            </a:extLst>
          </p:cNvPr>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 name="Date Placeholder 4">
            <a:extLst>
              <a:ext uri="{FF2B5EF4-FFF2-40B4-BE49-F238E27FC236}">
                <a16:creationId xmlns:a16="http://schemas.microsoft.com/office/drawing/2014/main" id="{1DA76A93-5448-EFE7-E468-E16DD99240E8}"/>
              </a:ext>
            </a:extLst>
          </p:cNvPr>
          <p:cNvSpPr>
            <a:spLocks noGrp="1"/>
          </p:cNvSpPr>
          <p:nvPr>
            <p:ph type="dt" sz="half" idx="2"/>
          </p:nvPr>
        </p:nvSpPr>
        <p:spPr>
          <a:xfrm>
            <a:off x="457200" y="6356350"/>
            <a:ext cx="2133600" cy="365125"/>
          </a:xfrm>
          <a:prstGeom prst="rect">
            <a:avLst/>
          </a:prstGeom>
        </p:spPr>
        <p:txBody>
          <a:bodyPr vert="horz" lIns="0" tIns="0" rIns="0" bIns="0" anchor="b"/>
          <a:lstStyle>
            <a:lvl1pPr eaLnBrk="1" hangingPunct="1">
              <a:defRPr sz="1200">
                <a:solidFill>
                  <a:schemeClr val="tx2">
                    <a:shade val="90000"/>
                  </a:schemeClr>
                </a:solidFill>
                <a:latin typeface="Arial" charset="0"/>
              </a:defRPr>
            </a:lvl1pPr>
          </a:lstStyle>
          <a:p>
            <a:pPr>
              <a:defRPr/>
            </a:pPr>
            <a:endParaRPr lang="en-US" altLang="en-US"/>
          </a:p>
        </p:txBody>
      </p:sp>
      <p:sp>
        <p:nvSpPr>
          <p:cNvPr id="20" name="Footer Placeholder 5">
            <a:extLst>
              <a:ext uri="{FF2B5EF4-FFF2-40B4-BE49-F238E27FC236}">
                <a16:creationId xmlns:a16="http://schemas.microsoft.com/office/drawing/2014/main" id="{609B4211-DF78-C55C-2E38-AC483AD94A3B}"/>
              </a:ext>
            </a:extLst>
          </p:cNvPr>
          <p:cNvSpPr>
            <a:spLocks noGrp="1"/>
          </p:cNvSpPr>
          <p:nvPr>
            <p:ph type="ftr" sz="quarter" idx="3"/>
          </p:nvPr>
        </p:nvSpPr>
        <p:spPr>
          <a:xfrm>
            <a:off x="2667000" y="6356350"/>
            <a:ext cx="3352800" cy="365125"/>
          </a:xfrm>
          <a:prstGeom prst="rect">
            <a:avLst/>
          </a:prstGeom>
        </p:spPr>
        <p:txBody>
          <a:bodyPr vert="horz" lIns="0" tIns="0" rIns="0" bIns="0" anchor="b"/>
          <a:lstStyle>
            <a:lvl1pPr eaLnBrk="1" hangingPunct="1">
              <a:defRPr sz="1200">
                <a:solidFill>
                  <a:schemeClr val="tx2">
                    <a:shade val="90000"/>
                  </a:schemeClr>
                </a:solidFill>
                <a:latin typeface="Arial" charset="0"/>
              </a:defRPr>
            </a:lvl1pPr>
          </a:lstStyle>
          <a:p>
            <a:pPr>
              <a:defRPr/>
            </a:pPr>
            <a:endParaRPr lang="en-US" altLang="en-US"/>
          </a:p>
        </p:txBody>
      </p:sp>
      <p:sp>
        <p:nvSpPr>
          <p:cNvPr id="21" name="Slide Number Placeholder 6">
            <a:extLst>
              <a:ext uri="{FF2B5EF4-FFF2-40B4-BE49-F238E27FC236}">
                <a16:creationId xmlns:a16="http://schemas.microsoft.com/office/drawing/2014/main" id="{B5A54624-E643-7B58-7335-349F41C1A5B4}"/>
              </a:ext>
            </a:extLst>
          </p:cNvPr>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a:defRPr/>
            </a:pPr>
            <a:fld id="{30EB62D8-5AFD-FF4F-91F1-788A5FD2BAE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Lst>
  <p:txStyles>
    <p:titleStyle>
      <a:lvl1pPr algn="l" rtl="0" eaLnBrk="0" fontAlgn="base" hangingPunct="0">
        <a:spcBef>
          <a:spcPct val="0"/>
        </a:spcBef>
        <a:spcAft>
          <a:spcPct val="0"/>
        </a:spcAft>
        <a:defRPr sz="5000" kern="1200">
          <a:solidFill>
            <a:schemeClr val="tx2"/>
          </a:solidFill>
          <a:latin typeface="Arial" charset="0"/>
          <a:ea typeface="+mj-ea"/>
          <a:cs typeface="+mj-cs"/>
        </a:defRPr>
      </a:lvl1pPr>
      <a:lvl2pPr algn="l" rtl="0" eaLnBrk="0" fontAlgn="base" hangingPunct="0">
        <a:spcBef>
          <a:spcPct val="0"/>
        </a:spcBef>
        <a:spcAft>
          <a:spcPct val="0"/>
        </a:spcAft>
        <a:defRPr sz="5000">
          <a:solidFill>
            <a:schemeClr val="tx2"/>
          </a:solidFill>
          <a:latin typeface="Arial" charset="0"/>
        </a:defRPr>
      </a:lvl2pPr>
      <a:lvl3pPr algn="l" rtl="0" eaLnBrk="0" fontAlgn="base" hangingPunct="0">
        <a:spcBef>
          <a:spcPct val="0"/>
        </a:spcBef>
        <a:spcAft>
          <a:spcPct val="0"/>
        </a:spcAft>
        <a:defRPr sz="5000">
          <a:solidFill>
            <a:schemeClr val="tx2"/>
          </a:solidFill>
          <a:latin typeface="Arial" charset="0"/>
        </a:defRPr>
      </a:lvl3pPr>
      <a:lvl4pPr algn="l" rtl="0" eaLnBrk="0" fontAlgn="base" hangingPunct="0">
        <a:spcBef>
          <a:spcPct val="0"/>
        </a:spcBef>
        <a:spcAft>
          <a:spcPct val="0"/>
        </a:spcAft>
        <a:defRPr sz="5000">
          <a:solidFill>
            <a:schemeClr val="tx2"/>
          </a:solidFill>
          <a:latin typeface="Arial" charset="0"/>
        </a:defRPr>
      </a:lvl4pPr>
      <a:lvl5pPr algn="l" rtl="0" eaLnBrk="0" fontAlgn="base" hangingPunct="0">
        <a:spcBef>
          <a:spcPct val="0"/>
        </a:spcBef>
        <a:spcAft>
          <a:spcPct val="0"/>
        </a:spcAft>
        <a:defRPr sz="5000">
          <a:solidFill>
            <a:schemeClr val="tx2"/>
          </a:solidFill>
          <a:latin typeface="Arial"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2" charset="2"/>
        <a:buChar char=""/>
        <a:defRPr sz="2600" kern="1200">
          <a:solidFill>
            <a:schemeClr val="tx1"/>
          </a:solidFill>
          <a:latin typeface="Arial" charset="0"/>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2" charset="2"/>
        <a:buChar char=""/>
        <a:defRPr sz="2400" kern="1200">
          <a:solidFill>
            <a:schemeClr val="tx1"/>
          </a:solidFill>
          <a:latin typeface="Arial" charset="0"/>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2" charset="2"/>
        <a:buChar char=""/>
        <a:defRPr sz="2100" kern="1200">
          <a:solidFill>
            <a:schemeClr val="tx1"/>
          </a:solidFill>
          <a:latin typeface="Arial" charset="0"/>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2" charset="2"/>
        <a:buChar char=""/>
        <a:defRPr sz="2000" kern="1200">
          <a:solidFill>
            <a:schemeClr val="tx1"/>
          </a:solidFill>
          <a:latin typeface="Arial" charset="0"/>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2" charset="2"/>
        <a:buChar char=""/>
        <a:defRPr sz="2000" kern="1200">
          <a:solidFill>
            <a:schemeClr val="tx1"/>
          </a:solidFill>
          <a:latin typeface="Arial" charset="0"/>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BECDDBB-9D61-DCAD-7C25-FD9201743E08}"/>
              </a:ext>
            </a:extLst>
          </p:cNvPr>
          <p:cNvSpPr>
            <a:spLocks noGrp="1"/>
          </p:cNvSpPr>
          <p:nvPr>
            <p:ph type="ctrTitle" idx="4294967295"/>
          </p:nvPr>
        </p:nvSpPr>
        <p:spPr>
          <a:xfrm>
            <a:off x="457200" y="990600"/>
            <a:ext cx="8458200" cy="2438400"/>
          </a:xfrm>
        </p:spPr>
        <p:txBody>
          <a:bodyPr lIns="91440" rIns="91440" bIns="45720" anchor="t"/>
          <a:lstStyle/>
          <a:p>
            <a:pPr algn="ctr" eaLnBrk="1" hangingPunct="1"/>
            <a:r>
              <a:rPr lang="en-GB" altLang="en-US" sz="5600" b="1" dirty="0">
                <a:solidFill>
                  <a:schemeClr val="hlink"/>
                </a:solidFill>
                <a:latin typeface="Arial" panose="020B0604020202020204" pitchFamily="34" charset="0"/>
              </a:rPr>
              <a:t>REGULATION OF GENE ACTIVITY IN EUKARYOTAS</a:t>
            </a:r>
            <a:endParaRPr lang="en-US" altLang="en-US" sz="5600" b="1" dirty="0">
              <a:solidFill>
                <a:schemeClr val="hlink"/>
              </a:solidFill>
              <a:latin typeface="Arial" panose="020B0604020202020204" pitchFamily="34" charset="0"/>
            </a:endParaRPr>
          </a:p>
        </p:txBody>
      </p:sp>
      <p:sp>
        <p:nvSpPr>
          <p:cNvPr id="6147" name="Rectangle 3">
            <a:extLst>
              <a:ext uri="{FF2B5EF4-FFF2-40B4-BE49-F238E27FC236}">
                <a16:creationId xmlns:a16="http://schemas.microsoft.com/office/drawing/2014/main" id="{5376A71D-8872-5A73-1BAB-32AF580E0121}"/>
              </a:ext>
            </a:extLst>
          </p:cNvPr>
          <p:cNvSpPr>
            <a:spLocks noGrp="1"/>
          </p:cNvSpPr>
          <p:nvPr>
            <p:ph type="subTitle" idx="4294967295"/>
          </p:nvPr>
        </p:nvSpPr>
        <p:spPr>
          <a:xfrm>
            <a:off x="1447800" y="4191000"/>
            <a:ext cx="6553200" cy="1697038"/>
          </a:xfrm>
        </p:spPr>
        <p:txBody>
          <a:bodyPr/>
          <a:lstStyle/>
          <a:p>
            <a:pPr marL="0" indent="0" algn="ctr" eaLnBrk="1" hangingPunct="1">
              <a:buFont typeface="Wingdings 2" pitchFamily="2" charset="2"/>
              <a:buNone/>
            </a:pPr>
            <a:r>
              <a:rPr lang="en-GB" altLang="en-US" sz="3200" b="1" dirty="0">
                <a:solidFill>
                  <a:schemeClr val="hlink"/>
                </a:solidFill>
                <a:latin typeface="Arial" panose="020B0604020202020204" pitchFamily="34" charset="0"/>
              </a:rPr>
              <a:t>Regulation of transcription Regulation of translation</a:t>
            </a:r>
            <a:endParaRPr lang="en-US" altLang="en-US" sz="3200" b="1" dirty="0">
              <a:solidFill>
                <a:schemeClr val="hlink"/>
              </a:solidFill>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18EE6DB7-8E72-DD53-D9E0-C15193A725F3}"/>
              </a:ext>
            </a:extLst>
          </p:cNvPr>
          <p:cNvSpPr>
            <a:spLocks noGrp="1"/>
          </p:cNvSpPr>
          <p:nvPr>
            <p:ph type="title" idx="4294967295"/>
          </p:nvPr>
        </p:nvSpPr>
        <p:spPr>
          <a:xfrm>
            <a:off x="0" y="685800"/>
            <a:ext cx="8839200" cy="1143000"/>
          </a:xfrm>
        </p:spPr>
        <p:txBody>
          <a:bodyPr lIns="91440" rIns="91440" bIns="45720" anchor="t"/>
          <a:lstStyle/>
          <a:p>
            <a:pPr algn="ctr" eaLnBrk="1" hangingPunct="1"/>
            <a:r>
              <a:rPr lang="en-GB" altLang="en-US" sz="3600" b="1" dirty="0">
                <a:solidFill>
                  <a:schemeClr val="bg1"/>
                </a:solidFill>
                <a:latin typeface="Arial" panose="020B0604020202020204" pitchFamily="34" charset="0"/>
              </a:rPr>
              <a:t>Three phenomena involve methylation as a mechanism of gene activation:</a:t>
            </a:r>
            <a:endParaRPr lang="en-US" altLang="en-US" sz="3600" b="1" dirty="0">
              <a:solidFill>
                <a:schemeClr val="bg1"/>
              </a:solidFill>
              <a:latin typeface="Arial" panose="020B0604020202020204" pitchFamily="34" charset="0"/>
            </a:endParaRPr>
          </a:p>
        </p:txBody>
      </p:sp>
      <p:sp>
        <p:nvSpPr>
          <p:cNvPr id="15363" name="Rectangle 3">
            <a:extLst>
              <a:ext uri="{FF2B5EF4-FFF2-40B4-BE49-F238E27FC236}">
                <a16:creationId xmlns:a16="http://schemas.microsoft.com/office/drawing/2014/main" id="{3643C3C5-9CDD-BBE2-9C37-B0FDBE81E7C7}"/>
              </a:ext>
            </a:extLst>
          </p:cNvPr>
          <p:cNvSpPr>
            <a:spLocks noGrp="1"/>
          </p:cNvSpPr>
          <p:nvPr>
            <p:ph type="body" idx="4294967295"/>
          </p:nvPr>
        </p:nvSpPr>
        <p:spPr>
          <a:xfrm>
            <a:off x="1752600" y="2514600"/>
            <a:ext cx="5334000" cy="2895600"/>
          </a:xfrm>
        </p:spPr>
        <p:txBody>
          <a:bodyPr/>
          <a:lstStyle/>
          <a:p>
            <a:pPr marL="609600" indent="-609600" eaLnBrk="1" hangingPunct="1">
              <a:buFont typeface="Wingdings" pitchFamily="2" charset="2"/>
              <a:buAutoNum type="arabicPeriod"/>
            </a:pPr>
            <a:r>
              <a:rPr lang="sr-Latn-CS" altLang="en-US" dirty="0">
                <a:solidFill>
                  <a:schemeClr val="bg1"/>
                </a:solidFill>
                <a:latin typeface="Arial" panose="020B0604020202020204" pitchFamily="34" charset="0"/>
                <a:cs typeface="Arial" panose="020B0604020202020204" pitchFamily="34" charset="0"/>
              </a:rPr>
              <a:t>Cellular differentiation</a:t>
            </a:r>
          </a:p>
          <a:p>
            <a:pPr marL="609600" indent="-609600" eaLnBrk="1" hangingPunct="1">
              <a:buFont typeface="Wingdings" pitchFamily="2" charset="2"/>
              <a:buAutoNum type="arabicPeriod"/>
            </a:pPr>
            <a:r>
              <a:rPr lang="sr-Latn-CS" altLang="en-US" dirty="0">
                <a:solidFill>
                  <a:schemeClr val="bg1"/>
                </a:solidFill>
                <a:latin typeface="Arial" panose="020B0604020202020204" pitchFamily="34" charset="0"/>
                <a:cs typeface="Arial" panose="020B0604020202020204" pitchFamily="34" charset="0"/>
              </a:rPr>
              <a:t>X chromosome inactivation</a:t>
            </a:r>
          </a:p>
          <a:p>
            <a:pPr marL="609600" indent="-609600" eaLnBrk="1" hangingPunct="1">
              <a:buFont typeface="Wingdings" pitchFamily="2" charset="2"/>
              <a:buAutoNum type="arabicPeriod"/>
            </a:pPr>
            <a:r>
              <a:rPr lang="sr-Latn-CS" altLang="en-US" dirty="0">
                <a:solidFill>
                  <a:schemeClr val="bg1"/>
                </a:solidFill>
                <a:latin typeface="Arial" panose="020B0604020202020204" pitchFamily="34" charset="0"/>
                <a:cs typeface="Arial" panose="020B0604020202020204" pitchFamily="34" charset="0"/>
              </a:rPr>
              <a:t>Genomic imprinting</a:t>
            </a:r>
            <a:endParaRPr lang="en-US" altLang="en-US" sz="28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2A06B4E9-4B3A-6F47-94DA-2B7DD0A41150}"/>
              </a:ext>
            </a:extLst>
          </p:cNvPr>
          <p:cNvSpPr>
            <a:spLocks noGrp="1"/>
          </p:cNvSpPr>
          <p:nvPr>
            <p:ph type="title" idx="4294967295"/>
          </p:nvPr>
        </p:nvSpPr>
        <p:spPr/>
        <p:txBody>
          <a:bodyPr lIns="91440" rIns="91440" bIns="45720" anchor="t"/>
          <a:lstStyle/>
          <a:p>
            <a:pPr algn="ctr" eaLnBrk="1" hangingPunct="1"/>
            <a:r>
              <a:rPr lang="sr-Cyrl-CS" altLang="en-US" sz="4000" b="1" dirty="0">
                <a:solidFill>
                  <a:schemeClr val="bg1"/>
                </a:solidFill>
                <a:latin typeface="Arial" panose="020B0604020202020204" pitchFamily="34" charset="0"/>
              </a:rPr>
              <a:t>1. </a:t>
            </a:r>
            <a:r>
              <a:rPr lang="sr-Latn-RS" altLang="en-US" sz="4000" b="1" dirty="0" err="1">
                <a:solidFill>
                  <a:schemeClr val="bg1"/>
                </a:solidFill>
                <a:latin typeface="Arial" panose="020B0604020202020204" pitchFamily="34" charset="0"/>
              </a:rPr>
              <a:t>Cellular</a:t>
            </a:r>
            <a:r>
              <a:rPr lang="sr-Latn-RS" altLang="en-US" sz="4000" b="1" dirty="0">
                <a:solidFill>
                  <a:schemeClr val="bg1"/>
                </a:solidFill>
                <a:latin typeface="Arial" panose="020B0604020202020204" pitchFamily="34" charset="0"/>
              </a:rPr>
              <a:t> </a:t>
            </a:r>
            <a:r>
              <a:rPr lang="sr-Latn-RS" altLang="en-US" sz="4000" b="1" dirty="0" err="1">
                <a:solidFill>
                  <a:schemeClr val="bg1"/>
                </a:solidFill>
                <a:latin typeface="Arial" panose="020B0604020202020204" pitchFamily="34" charset="0"/>
              </a:rPr>
              <a:t>differentiation</a:t>
            </a:r>
            <a:endParaRPr lang="en-US" altLang="en-US" sz="4000" b="1" dirty="0">
              <a:solidFill>
                <a:schemeClr val="bg1"/>
              </a:solidFill>
              <a:latin typeface="Arial" panose="020B0604020202020204" pitchFamily="34" charset="0"/>
            </a:endParaRPr>
          </a:p>
        </p:txBody>
      </p:sp>
      <p:sp>
        <p:nvSpPr>
          <p:cNvPr id="16387" name="Rectangle 3">
            <a:extLst>
              <a:ext uri="{FF2B5EF4-FFF2-40B4-BE49-F238E27FC236}">
                <a16:creationId xmlns:a16="http://schemas.microsoft.com/office/drawing/2014/main" id="{1E55A35A-63A6-2059-134D-321A8283E656}"/>
              </a:ext>
            </a:extLst>
          </p:cNvPr>
          <p:cNvSpPr>
            <a:spLocks noGrp="1"/>
          </p:cNvSpPr>
          <p:nvPr>
            <p:ph type="body" idx="4294967295"/>
          </p:nvPr>
        </p:nvSpPr>
        <p:spPr>
          <a:xfrm>
            <a:off x="381000" y="2438400"/>
            <a:ext cx="8763000" cy="3429000"/>
          </a:xfrm>
        </p:spPr>
        <p:txBody>
          <a:bodyPr/>
          <a:lstStyle/>
          <a:p>
            <a:pPr marL="342900" indent="-342900" eaLnBrk="1" hangingPunct="1">
              <a:buFont typeface="Wingdings 2" pitchFamily="2" charset="2"/>
              <a:buNone/>
            </a:pPr>
            <a:r>
              <a:rPr lang="en-GB" altLang="en-US" sz="2800" dirty="0">
                <a:solidFill>
                  <a:schemeClr val="bg1"/>
                </a:solidFill>
                <a:latin typeface="Arial" panose="020B0604020202020204" pitchFamily="34" charset="0"/>
              </a:rPr>
              <a:t>It is based on cellular memory - daughter cells have the same switched-off genes as the mother cell.</a:t>
            </a:r>
          </a:p>
          <a:p>
            <a:pPr marL="342900" indent="-342900" eaLnBrk="1" hangingPunct="1">
              <a:buFont typeface="Wingdings 2" pitchFamily="2" charset="2"/>
              <a:buNone/>
            </a:pPr>
            <a:endParaRPr lang="en-GB" altLang="en-US" sz="2800" dirty="0">
              <a:solidFill>
                <a:schemeClr val="bg1"/>
              </a:solidFill>
              <a:latin typeface="Arial" panose="020B0604020202020204" pitchFamily="34" charset="0"/>
            </a:endParaRPr>
          </a:p>
          <a:p>
            <a:pPr marL="342900" indent="-342900" eaLnBrk="1" hangingPunct="1">
              <a:buFont typeface="Wingdings 2" pitchFamily="2" charset="2"/>
              <a:buNone/>
            </a:pPr>
            <a:r>
              <a:rPr lang="en-GB" altLang="en-US" sz="2800" dirty="0">
                <a:solidFill>
                  <a:schemeClr val="bg1"/>
                </a:solidFill>
                <a:latin typeface="Arial" panose="020B0604020202020204" pitchFamily="34" charset="0"/>
              </a:rPr>
              <a:t>Cell differentiation is directed in a specific direction.</a:t>
            </a:r>
            <a:endParaRPr lang="en-US" altLang="en-US" sz="2800" dirty="0">
              <a:solidFill>
                <a:schemeClr val="bg1"/>
              </a:solidFill>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B80B5815-B43C-4F39-E363-2A568D79DE19}"/>
              </a:ext>
            </a:extLst>
          </p:cNvPr>
          <p:cNvSpPr>
            <a:spLocks noGrp="1"/>
          </p:cNvSpPr>
          <p:nvPr>
            <p:ph type="title" idx="4294967295"/>
          </p:nvPr>
        </p:nvSpPr>
        <p:spPr>
          <a:xfrm>
            <a:off x="457200" y="381000"/>
            <a:ext cx="8229600" cy="1143000"/>
          </a:xfrm>
        </p:spPr>
        <p:txBody>
          <a:bodyPr lIns="91440" rIns="91440" bIns="45720" anchor="t"/>
          <a:lstStyle/>
          <a:p>
            <a:pPr algn="ctr" eaLnBrk="1" hangingPunct="1"/>
            <a:r>
              <a:rPr lang="sr-Cyrl-CS" altLang="en-US" sz="4000" b="1" dirty="0">
                <a:solidFill>
                  <a:schemeClr val="bg1"/>
                </a:solidFill>
                <a:latin typeface="Arial" panose="020B0604020202020204" pitchFamily="34" charset="0"/>
              </a:rPr>
              <a:t>2. </a:t>
            </a:r>
            <a:r>
              <a:rPr lang="sr-Latn-RS" altLang="en-US" sz="4000" b="1" dirty="0">
                <a:solidFill>
                  <a:schemeClr val="bg1"/>
                </a:solidFill>
                <a:latin typeface="Arial" panose="020B0604020202020204" pitchFamily="34" charset="0"/>
              </a:rPr>
              <a:t>X </a:t>
            </a:r>
            <a:r>
              <a:rPr lang="sr-Latn-RS" altLang="en-US" sz="4000" b="1" dirty="0" err="1">
                <a:solidFill>
                  <a:schemeClr val="bg1"/>
                </a:solidFill>
                <a:latin typeface="Arial" panose="020B0604020202020204" pitchFamily="34" charset="0"/>
              </a:rPr>
              <a:t>chromosome</a:t>
            </a:r>
            <a:r>
              <a:rPr lang="sr-Latn-RS" altLang="en-US" sz="4000" b="1" dirty="0">
                <a:solidFill>
                  <a:schemeClr val="bg1"/>
                </a:solidFill>
                <a:latin typeface="Arial" panose="020B0604020202020204" pitchFamily="34" charset="0"/>
              </a:rPr>
              <a:t> </a:t>
            </a:r>
            <a:r>
              <a:rPr lang="sr-Latn-RS" altLang="en-US" sz="4000" b="1" dirty="0" err="1">
                <a:solidFill>
                  <a:schemeClr val="bg1"/>
                </a:solidFill>
                <a:latin typeface="Arial" panose="020B0604020202020204" pitchFamily="34" charset="0"/>
              </a:rPr>
              <a:t>inactivation</a:t>
            </a:r>
            <a:r>
              <a:rPr lang="sr-Cyrl-CS" altLang="en-US" sz="4000" b="1" dirty="0">
                <a:solidFill>
                  <a:schemeClr val="bg1"/>
                </a:solidFill>
                <a:latin typeface="Arial" panose="020B0604020202020204" pitchFamily="34" charset="0"/>
              </a:rPr>
              <a:t>- </a:t>
            </a:r>
            <a:r>
              <a:rPr lang="sr-Latn-RS" altLang="en-US" sz="4000" b="1" dirty="0" err="1">
                <a:solidFill>
                  <a:schemeClr val="bg1"/>
                </a:solidFill>
                <a:latin typeface="Arial" panose="020B0604020202020204" pitchFamily="34" charset="0"/>
              </a:rPr>
              <a:t>Barr</a:t>
            </a:r>
            <a:r>
              <a:rPr lang="sr-Latn-RS" altLang="en-US" sz="4000" b="1" dirty="0">
                <a:solidFill>
                  <a:schemeClr val="bg1"/>
                </a:solidFill>
                <a:latin typeface="Arial" panose="020B0604020202020204" pitchFamily="34" charset="0"/>
              </a:rPr>
              <a:t> </a:t>
            </a:r>
            <a:r>
              <a:rPr lang="sr-Latn-RS" altLang="en-US" sz="4000" b="1" dirty="0" err="1">
                <a:solidFill>
                  <a:schemeClr val="bg1"/>
                </a:solidFill>
                <a:latin typeface="Arial" panose="020B0604020202020204" pitchFamily="34" charset="0"/>
              </a:rPr>
              <a:t>body</a:t>
            </a:r>
            <a:endParaRPr lang="en-US" altLang="en-US" sz="4000" b="1" dirty="0">
              <a:solidFill>
                <a:schemeClr val="bg1"/>
              </a:solidFill>
              <a:latin typeface="Arial" panose="020B0604020202020204" pitchFamily="34" charset="0"/>
            </a:endParaRPr>
          </a:p>
        </p:txBody>
      </p:sp>
      <p:sp>
        <p:nvSpPr>
          <p:cNvPr id="17411" name="Rectangle 3">
            <a:extLst>
              <a:ext uri="{FF2B5EF4-FFF2-40B4-BE49-F238E27FC236}">
                <a16:creationId xmlns:a16="http://schemas.microsoft.com/office/drawing/2014/main" id="{4DD912E1-5F6E-95BA-F442-D64F3BDF6428}"/>
              </a:ext>
            </a:extLst>
          </p:cNvPr>
          <p:cNvSpPr>
            <a:spLocks noGrp="1"/>
          </p:cNvSpPr>
          <p:nvPr>
            <p:ph type="body" sz="half" idx="4294967295"/>
          </p:nvPr>
        </p:nvSpPr>
        <p:spPr>
          <a:xfrm>
            <a:off x="152400" y="1981200"/>
            <a:ext cx="4038600" cy="4389438"/>
          </a:xfrm>
        </p:spPr>
        <p:txBody>
          <a:bodyPr/>
          <a:lstStyle/>
          <a:p>
            <a:pPr marL="342900" indent="-342900" eaLnBrk="1" hangingPunct="1">
              <a:lnSpc>
                <a:spcPct val="90000"/>
              </a:lnSpc>
              <a:buFont typeface="Wingdings 2" pitchFamily="2" charset="2"/>
              <a:buNone/>
            </a:pPr>
            <a:endParaRPr lang="sr-Latn-CS" altLang="en-US" sz="2000" dirty="0">
              <a:latin typeface="Constantia" panose="02030602050306030303" pitchFamily="18" charset="0"/>
            </a:endParaRPr>
          </a:p>
          <a:p>
            <a:pPr marL="342900" indent="-342900" eaLnBrk="1" hangingPunct="1">
              <a:lnSpc>
                <a:spcPct val="90000"/>
              </a:lnSpc>
            </a:pPr>
            <a:r>
              <a:rPr lang="en-GB" altLang="en-US" sz="2400" dirty="0">
                <a:solidFill>
                  <a:schemeClr val="bg1"/>
                </a:solidFill>
                <a:latin typeface="Arial" panose="020B0604020202020204" pitchFamily="34" charset="0"/>
              </a:rPr>
              <a:t>Gene dosage compensation in women compared to men</a:t>
            </a:r>
          </a:p>
          <a:p>
            <a:pPr marL="342900" indent="-342900" eaLnBrk="1" hangingPunct="1">
              <a:lnSpc>
                <a:spcPct val="90000"/>
              </a:lnSpc>
            </a:pPr>
            <a:endParaRPr lang="en-GB" altLang="en-US" sz="2400" dirty="0">
              <a:solidFill>
                <a:schemeClr val="bg1"/>
              </a:solidFill>
              <a:latin typeface="Arial" panose="020B0604020202020204" pitchFamily="34" charset="0"/>
            </a:endParaRPr>
          </a:p>
          <a:p>
            <a:pPr marL="342900" indent="-342900" eaLnBrk="1" hangingPunct="1">
              <a:lnSpc>
                <a:spcPct val="90000"/>
              </a:lnSpc>
            </a:pPr>
            <a:r>
              <a:rPr lang="en-GB" altLang="en-US" sz="2400" dirty="0">
                <a:solidFill>
                  <a:schemeClr val="bg1"/>
                </a:solidFill>
                <a:latin typeface="Arial" panose="020B0604020202020204" pitchFamily="34" charset="0"/>
              </a:rPr>
              <a:t>Inherited through mitotic divisions</a:t>
            </a:r>
          </a:p>
          <a:p>
            <a:pPr marL="342900" indent="-342900" eaLnBrk="1" hangingPunct="1">
              <a:lnSpc>
                <a:spcPct val="90000"/>
              </a:lnSpc>
            </a:pPr>
            <a:endParaRPr lang="en-GB" altLang="en-US" sz="2400" dirty="0">
              <a:solidFill>
                <a:schemeClr val="bg1"/>
              </a:solidFill>
              <a:latin typeface="Arial" panose="020B0604020202020204" pitchFamily="34" charset="0"/>
            </a:endParaRPr>
          </a:p>
          <a:p>
            <a:pPr marL="342900" indent="-342900" eaLnBrk="1" hangingPunct="1">
              <a:lnSpc>
                <a:spcPct val="90000"/>
              </a:lnSpc>
            </a:pPr>
            <a:r>
              <a:rPr lang="en-GB" altLang="en-US" sz="2400" dirty="0">
                <a:solidFill>
                  <a:schemeClr val="bg1"/>
                </a:solidFill>
                <a:latin typeface="Arial" panose="020B0604020202020204" pitchFamily="34" charset="0"/>
              </a:rPr>
              <a:t>Inactivation mechanism – XIC inactivation </a:t>
            </a:r>
            <a:r>
              <a:rPr lang="en-GB" altLang="en-US" sz="2400" dirty="0" err="1">
                <a:solidFill>
                  <a:schemeClr val="bg1"/>
                </a:solidFill>
                <a:latin typeface="Arial" panose="020B0604020202020204" pitchFamily="34" charset="0"/>
              </a:rPr>
              <a:t>center</a:t>
            </a:r>
            <a:r>
              <a:rPr lang="en-GB" altLang="en-US" sz="2400" dirty="0">
                <a:solidFill>
                  <a:schemeClr val="bg1"/>
                </a:solidFill>
                <a:latin typeface="Arial" panose="020B0604020202020204" pitchFamily="34" charset="0"/>
              </a:rPr>
              <a:t> and the XIST gene within it</a:t>
            </a:r>
            <a:endParaRPr lang="sr-Latn-CS" altLang="en-US" sz="2400" b="1" dirty="0">
              <a:solidFill>
                <a:srgbClr val="FF0000"/>
              </a:solidFill>
              <a:latin typeface="Arial" panose="020B0604020202020204" pitchFamily="34" charset="0"/>
            </a:endParaRPr>
          </a:p>
        </p:txBody>
      </p:sp>
      <p:sp>
        <p:nvSpPr>
          <p:cNvPr id="17412" name="Rectangle 4">
            <a:extLst>
              <a:ext uri="{FF2B5EF4-FFF2-40B4-BE49-F238E27FC236}">
                <a16:creationId xmlns:a16="http://schemas.microsoft.com/office/drawing/2014/main" id="{780300C8-9DB1-774A-B14A-91766FD9AD69}"/>
              </a:ext>
            </a:extLst>
          </p:cNvPr>
          <p:cNvSpPr>
            <a:spLocks noGrp="1"/>
          </p:cNvSpPr>
          <p:nvPr>
            <p:ph type="body" sz="half" idx="4294967295"/>
          </p:nvPr>
        </p:nvSpPr>
        <p:spPr>
          <a:xfrm>
            <a:off x="4648200" y="1828800"/>
            <a:ext cx="4267200" cy="4389438"/>
          </a:xfrm>
        </p:spPr>
        <p:txBody>
          <a:bodyPr/>
          <a:lstStyle/>
          <a:p>
            <a:pPr marL="342900" indent="-342900" eaLnBrk="1" hangingPunct="1">
              <a:lnSpc>
                <a:spcPct val="90000"/>
              </a:lnSpc>
            </a:pPr>
            <a:endParaRPr lang="sr-Cyrl-CS" altLang="en-US" sz="2200" b="1" dirty="0">
              <a:solidFill>
                <a:srgbClr val="FF0000"/>
              </a:solidFill>
              <a:latin typeface="Constantia" panose="02030602050306030303" pitchFamily="18" charset="0"/>
            </a:endParaRPr>
          </a:p>
          <a:p>
            <a:pPr marL="342900" indent="-342900" eaLnBrk="1" hangingPunct="1">
              <a:lnSpc>
                <a:spcPct val="90000"/>
              </a:lnSpc>
            </a:pPr>
            <a:r>
              <a:rPr lang="en-US" altLang="en-US" sz="2200" dirty="0">
                <a:solidFill>
                  <a:schemeClr val="bg1"/>
                </a:solidFill>
                <a:latin typeface="Arial" panose="020B0604020202020204" pitchFamily="34" charset="0"/>
              </a:rPr>
              <a:t>XIST</a:t>
            </a:r>
            <a:r>
              <a:rPr lang="sr-Cyrl-CS" altLang="en-US" sz="2200" dirty="0">
                <a:solidFill>
                  <a:schemeClr val="bg1"/>
                </a:solidFill>
                <a:latin typeface="Arial" panose="020B0604020202020204" pitchFamily="34" charset="0"/>
              </a:rPr>
              <a:t> </a:t>
            </a:r>
            <a:r>
              <a:rPr lang="en-GB" altLang="en-US" sz="2200" dirty="0">
                <a:solidFill>
                  <a:schemeClr val="bg1"/>
                </a:solidFill>
                <a:latin typeface="Arial" panose="020B0604020202020204" pitchFamily="34" charset="0"/>
              </a:rPr>
              <a:t>the gene on the inactive X chromosome is active - it is transcribed to inactivating RNAs (Barr body)</a:t>
            </a:r>
            <a:endParaRPr lang="sr-Cyrl-CS" altLang="en-US" sz="2200" dirty="0">
              <a:solidFill>
                <a:schemeClr val="bg1"/>
              </a:solidFill>
              <a:latin typeface="Arial" panose="020B0604020202020204" pitchFamily="34" charset="0"/>
            </a:endParaRPr>
          </a:p>
          <a:p>
            <a:pPr marL="342900" indent="-342900" eaLnBrk="1" hangingPunct="1">
              <a:lnSpc>
                <a:spcPct val="90000"/>
              </a:lnSpc>
            </a:pPr>
            <a:endParaRPr lang="sr-Cyrl-CS" altLang="en-US" sz="2200" dirty="0">
              <a:solidFill>
                <a:schemeClr val="bg1"/>
              </a:solidFill>
              <a:latin typeface="Arial" panose="020B0604020202020204" pitchFamily="34" charset="0"/>
            </a:endParaRPr>
          </a:p>
          <a:p>
            <a:pPr marL="342900" indent="-342900" eaLnBrk="1" hangingPunct="1">
              <a:lnSpc>
                <a:spcPct val="90000"/>
              </a:lnSpc>
            </a:pPr>
            <a:r>
              <a:rPr lang="en-US" altLang="en-US" sz="2200" dirty="0">
                <a:solidFill>
                  <a:schemeClr val="bg1"/>
                </a:solidFill>
                <a:latin typeface="Arial" panose="020B0604020202020204" pitchFamily="34" charset="0"/>
              </a:rPr>
              <a:t>XIST</a:t>
            </a:r>
            <a:r>
              <a:rPr lang="sr-Cyrl-CS" altLang="en-US" sz="2200" dirty="0">
                <a:solidFill>
                  <a:schemeClr val="bg1"/>
                </a:solidFill>
                <a:latin typeface="Arial" panose="020B0604020202020204" pitchFamily="34" charset="0"/>
              </a:rPr>
              <a:t> </a:t>
            </a:r>
            <a:r>
              <a:rPr lang="en-GB" altLang="en-US" sz="2200" dirty="0">
                <a:solidFill>
                  <a:schemeClr val="bg1"/>
                </a:solidFill>
                <a:latin typeface="Arial" panose="020B0604020202020204" pitchFamily="34" charset="0"/>
              </a:rPr>
              <a:t>gene on the active X chromosome is turned off by methylation</a:t>
            </a:r>
          </a:p>
          <a:p>
            <a:pPr marL="342900" indent="-342900" eaLnBrk="1" hangingPunct="1">
              <a:lnSpc>
                <a:spcPct val="90000"/>
              </a:lnSpc>
            </a:pPr>
            <a:endParaRPr lang="sr-Cyrl-CS" altLang="en-US" sz="2200" dirty="0">
              <a:solidFill>
                <a:schemeClr val="bg1"/>
              </a:solidFill>
              <a:latin typeface="Arial" panose="020B0604020202020204" pitchFamily="34" charset="0"/>
            </a:endParaRPr>
          </a:p>
          <a:p>
            <a:pPr marL="342900" indent="-342900" eaLnBrk="1" hangingPunct="1">
              <a:lnSpc>
                <a:spcPct val="90000"/>
              </a:lnSpc>
            </a:pPr>
            <a:r>
              <a:rPr lang="en-GB" altLang="en-US" sz="2200" dirty="0">
                <a:solidFill>
                  <a:schemeClr val="bg1"/>
                </a:solidFill>
                <a:latin typeface="Arial" panose="020B0604020202020204" pitchFamily="34" charset="0"/>
              </a:rPr>
              <a:t>In meiosis - </a:t>
            </a:r>
            <a:r>
              <a:rPr lang="en-GB" altLang="en-US" sz="2200" b="1" dirty="0">
                <a:solidFill>
                  <a:schemeClr val="bg1"/>
                </a:solidFill>
                <a:latin typeface="Arial" panose="020B0604020202020204" pitchFamily="34" charset="0"/>
              </a:rPr>
              <a:t>demethylation</a:t>
            </a:r>
            <a:endParaRPr lang="en-US" altLang="en-US" sz="2200" b="1" dirty="0">
              <a:solidFill>
                <a:srgbClr val="0000CC"/>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69D93869-BDF2-BFAD-74DE-C99EFAA50342}"/>
              </a:ext>
            </a:extLst>
          </p:cNvPr>
          <p:cNvSpPr>
            <a:spLocks noGrp="1"/>
          </p:cNvSpPr>
          <p:nvPr>
            <p:ph type="title" idx="4294967295"/>
          </p:nvPr>
        </p:nvSpPr>
        <p:spPr>
          <a:xfrm>
            <a:off x="381000" y="533400"/>
            <a:ext cx="8229600" cy="1143000"/>
          </a:xfrm>
        </p:spPr>
        <p:txBody>
          <a:bodyPr lIns="91440" rIns="91440" bIns="45720" anchor="t"/>
          <a:lstStyle/>
          <a:p>
            <a:pPr algn="ctr" eaLnBrk="1" hangingPunct="1"/>
            <a:r>
              <a:rPr lang="sr-Cyrl-CS" altLang="en-US" sz="4000" b="1" dirty="0">
                <a:solidFill>
                  <a:schemeClr val="bg1"/>
                </a:solidFill>
                <a:latin typeface="Arial" panose="020B0604020202020204" pitchFamily="34" charset="0"/>
              </a:rPr>
              <a:t>3. </a:t>
            </a:r>
            <a:r>
              <a:rPr lang="en-GB" altLang="en-US" sz="4000" b="1" dirty="0">
                <a:solidFill>
                  <a:schemeClr val="bg1"/>
                </a:solidFill>
                <a:latin typeface="Arial" panose="020B0604020202020204" pitchFamily="34" charset="0"/>
              </a:rPr>
              <a:t>Genomic imprinting</a:t>
            </a:r>
            <a:br>
              <a:rPr lang="en-GB" altLang="en-US" sz="4000" b="1" dirty="0">
                <a:solidFill>
                  <a:schemeClr val="bg1"/>
                </a:solidFill>
                <a:latin typeface="Arial" panose="020B0604020202020204" pitchFamily="34" charset="0"/>
              </a:rPr>
            </a:br>
            <a:endParaRPr lang="en-US" altLang="en-US" sz="4000" b="1" dirty="0">
              <a:solidFill>
                <a:schemeClr val="bg1"/>
              </a:solidFill>
              <a:latin typeface="Arial" panose="020B0604020202020204" pitchFamily="34" charset="0"/>
            </a:endParaRPr>
          </a:p>
        </p:txBody>
      </p:sp>
      <p:sp>
        <p:nvSpPr>
          <p:cNvPr id="18435" name="Rectangle 3">
            <a:extLst>
              <a:ext uri="{FF2B5EF4-FFF2-40B4-BE49-F238E27FC236}">
                <a16:creationId xmlns:a16="http://schemas.microsoft.com/office/drawing/2014/main" id="{1023B57F-4681-B69E-DC21-9F6174BE9408}"/>
              </a:ext>
            </a:extLst>
          </p:cNvPr>
          <p:cNvSpPr>
            <a:spLocks noGrp="1"/>
          </p:cNvSpPr>
          <p:nvPr>
            <p:ph type="body" idx="4294967295"/>
          </p:nvPr>
        </p:nvSpPr>
        <p:spPr>
          <a:xfrm>
            <a:off x="457200" y="1676400"/>
            <a:ext cx="8229600" cy="4876800"/>
          </a:xfrm>
        </p:spPr>
        <p:txBody>
          <a:bodyPr/>
          <a:lstStyle/>
          <a:p>
            <a:pPr marL="495300" indent="-495300" eaLnBrk="1" hangingPunct="1">
              <a:lnSpc>
                <a:spcPct val="80000"/>
              </a:lnSpc>
              <a:buFont typeface="Wingdings 2" pitchFamily="2" charset="2"/>
              <a:buNone/>
            </a:pPr>
            <a:endParaRPr lang="sr-Cyrl-CS" altLang="en-US" sz="2200" dirty="0">
              <a:latin typeface="Constantia" panose="02030602050306030303" pitchFamily="18" charset="0"/>
            </a:endParaRPr>
          </a:p>
          <a:p>
            <a:pPr marL="495300" indent="-495300" eaLnBrk="1" hangingPunct="1">
              <a:lnSpc>
                <a:spcPct val="80000"/>
              </a:lnSpc>
            </a:pPr>
            <a:r>
              <a:rPr lang="en-GB" altLang="en-US" sz="2800" dirty="0">
                <a:solidFill>
                  <a:schemeClr val="bg1"/>
                </a:solidFill>
                <a:latin typeface="Arial" panose="020B0604020202020204" pitchFamily="34" charset="0"/>
              </a:rPr>
              <a:t>expression of gene function depending on which parent the gene is inherited from</a:t>
            </a:r>
          </a:p>
          <a:p>
            <a:pPr marL="495300" indent="-495300" eaLnBrk="1" hangingPunct="1">
              <a:lnSpc>
                <a:spcPct val="80000"/>
              </a:lnSpc>
            </a:pPr>
            <a:endParaRPr lang="en-GB" altLang="en-US" sz="2800" dirty="0">
              <a:solidFill>
                <a:schemeClr val="bg1"/>
              </a:solidFill>
              <a:latin typeface="Arial" panose="020B0604020202020204" pitchFamily="34" charset="0"/>
            </a:endParaRPr>
          </a:p>
          <a:p>
            <a:pPr marL="495300" indent="-495300" eaLnBrk="1" hangingPunct="1">
              <a:lnSpc>
                <a:spcPct val="80000"/>
              </a:lnSpc>
            </a:pPr>
            <a:r>
              <a:rPr lang="en-GB" altLang="en-US" sz="2800" dirty="0">
                <a:solidFill>
                  <a:schemeClr val="bg1"/>
                </a:solidFill>
                <a:latin typeface="Arial" panose="020B0604020202020204" pitchFamily="34" charset="0"/>
              </a:rPr>
              <a:t>basically DNA methylation</a:t>
            </a:r>
          </a:p>
          <a:p>
            <a:pPr marL="495300" indent="-495300" eaLnBrk="1" hangingPunct="1">
              <a:lnSpc>
                <a:spcPct val="80000"/>
              </a:lnSpc>
            </a:pPr>
            <a:endParaRPr lang="en-GB" altLang="en-US" sz="2800" dirty="0">
              <a:solidFill>
                <a:schemeClr val="bg1"/>
              </a:solidFill>
              <a:latin typeface="Arial" panose="020B0604020202020204" pitchFamily="34" charset="0"/>
            </a:endParaRPr>
          </a:p>
          <a:p>
            <a:pPr marL="495300" indent="-495300" eaLnBrk="1" hangingPunct="1">
              <a:lnSpc>
                <a:spcPct val="80000"/>
              </a:lnSpc>
            </a:pPr>
            <a:r>
              <a:rPr lang="en-GB" altLang="en-US" sz="2800" dirty="0">
                <a:solidFill>
                  <a:schemeClr val="bg1"/>
                </a:solidFill>
                <a:latin typeface="Arial" panose="020B0604020202020204" pitchFamily="34" charset="0"/>
              </a:rPr>
              <a:t>occurs during gametogenesis</a:t>
            </a:r>
          </a:p>
          <a:p>
            <a:pPr marL="495300" indent="-495300" eaLnBrk="1" hangingPunct="1">
              <a:lnSpc>
                <a:spcPct val="80000"/>
              </a:lnSpc>
            </a:pPr>
            <a:endParaRPr lang="en-GB" altLang="en-US" sz="2800" dirty="0">
              <a:solidFill>
                <a:schemeClr val="bg1"/>
              </a:solidFill>
              <a:latin typeface="Arial" panose="020B0604020202020204" pitchFamily="34" charset="0"/>
            </a:endParaRPr>
          </a:p>
          <a:p>
            <a:pPr marL="0" indent="0" eaLnBrk="1" hangingPunct="1">
              <a:lnSpc>
                <a:spcPct val="80000"/>
              </a:lnSpc>
              <a:buNone/>
            </a:pPr>
            <a:r>
              <a:rPr lang="en-GB" altLang="en-US" sz="2800" dirty="0">
                <a:solidFill>
                  <a:schemeClr val="bg1"/>
                </a:solidFill>
                <a:latin typeface="Arial" panose="020B0604020202020204" pitchFamily="34" charset="0"/>
              </a:rPr>
              <a:t>can be:</a:t>
            </a:r>
          </a:p>
          <a:p>
            <a:pPr marL="495300" indent="-495300" eaLnBrk="1" hangingPunct="1">
              <a:lnSpc>
                <a:spcPct val="80000"/>
              </a:lnSpc>
            </a:pPr>
            <a:r>
              <a:rPr lang="en-GB" altLang="en-US" sz="2800" dirty="0">
                <a:solidFill>
                  <a:schemeClr val="bg1"/>
                </a:solidFill>
                <a:latin typeface="Arial" panose="020B0604020202020204" pitchFamily="34" charset="0"/>
              </a:rPr>
              <a:t>genetic imprinting</a:t>
            </a:r>
          </a:p>
          <a:p>
            <a:pPr marL="495300" indent="-495300" eaLnBrk="1" hangingPunct="1">
              <a:lnSpc>
                <a:spcPct val="80000"/>
              </a:lnSpc>
            </a:pPr>
            <a:r>
              <a:rPr lang="en-GB" altLang="en-US" sz="2800" dirty="0">
                <a:solidFill>
                  <a:schemeClr val="bg1"/>
                </a:solidFill>
                <a:latin typeface="Arial" panose="020B0604020202020204" pitchFamily="34" charset="0"/>
              </a:rPr>
              <a:t>chromosomal imprinting</a:t>
            </a:r>
            <a:endParaRPr lang="sr-Latn-CS" altLang="en-US" sz="2800" dirty="0">
              <a:solidFill>
                <a:srgbClr val="FF3399"/>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D4C0975D-92CC-6038-5D84-9ACE13B4BFD7}"/>
              </a:ext>
            </a:extLst>
          </p:cNvPr>
          <p:cNvSpPr>
            <a:spLocks noGrp="1"/>
          </p:cNvSpPr>
          <p:nvPr>
            <p:ph type="title" idx="4294967295"/>
          </p:nvPr>
        </p:nvSpPr>
        <p:spPr/>
        <p:txBody>
          <a:bodyPr lIns="91440" rIns="91440" bIns="45720" anchor="t"/>
          <a:lstStyle/>
          <a:p>
            <a:pPr algn="ctr" eaLnBrk="1" hangingPunct="1"/>
            <a:r>
              <a:rPr lang="sr-Latn-RS" altLang="en-US" sz="4000" b="1" dirty="0" err="1">
                <a:solidFill>
                  <a:schemeClr val="bg1"/>
                </a:solidFill>
                <a:latin typeface="Arial" panose="020B0604020202020204" pitchFamily="34" charset="0"/>
              </a:rPr>
              <a:t>Genetic</a:t>
            </a:r>
            <a:r>
              <a:rPr lang="sr-Latn-RS" altLang="en-US" sz="4000" b="1" dirty="0">
                <a:solidFill>
                  <a:schemeClr val="bg1"/>
                </a:solidFill>
                <a:latin typeface="Arial" panose="020B0604020202020204" pitchFamily="34" charset="0"/>
              </a:rPr>
              <a:t> </a:t>
            </a:r>
            <a:r>
              <a:rPr lang="sr-Latn-RS" altLang="en-US" sz="4000" b="1" dirty="0" err="1">
                <a:solidFill>
                  <a:schemeClr val="bg1"/>
                </a:solidFill>
                <a:latin typeface="Arial" panose="020B0604020202020204" pitchFamily="34" charset="0"/>
              </a:rPr>
              <a:t>impriting</a:t>
            </a:r>
            <a:endParaRPr lang="en-US" altLang="en-US" sz="4000" b="1" dirty="0">
              <a:solidFill>
                <a:schemeClr val="bg1"/>
              </a:solidFill>
              <a:latin typeface="Arial" panose="020B0604020202020204" pitchFamily="34" charset="0"/>
            </a:endParaRPr>
          </a:p>
        </p:txBody>
      </p:sp>
      <p:sp>
        <p:nvSpPr>
          <p:cNvPr id="19459" name="Rectangle 3">
            <a:extLst>
              <a:ext uri="{FF2B5EF4-FFF2-40B4-BE49-F238E27FC236}">
                <a16:creationId xmlns:a16="http://schemas.microsoft.com/office/drawing/2014/main" id="{CE178F42-0D8C-4723-BD40-61257DC8A482}"/>
              </a:ext>
            </a:extLst>
          </p:cNvPr>
          <p:cNvSpPr>
            <a:spLocks noGrp="1"/>
          </p:cNvSpPr>
          <p:nvPr>
            <p:ph type="body" idx="4294967295"/>
          </p:nvPr>
        </p:nvSpPr>
        <p:spPr>
          <a:xfrm>
            <a:off x="381000" y="1905000"/>
            <a:ext cx="8229600" cy="4389438"/>
          </a:xfrm>
        </p:spPr>
        <p:txBody>
          <a:bodyPr/>
          <a:lstStyle/>
          <a:p>
            <a:pPr marL="571500" indent="-571500" eaLnBrk="1" hangingPunct="1">
              <a:buFont typeface="Wingdings" pitchFamily="2" charset="2"/>
              <a:buChar char="n"/>
            </a:pPr>
            <a:r>
              <a:rPr lang="en-GB" altLang="en-US" sz="2800" dirty="0">
                <a:solidFill>
                  <a:srgbClr val="FF0000"/>
                </a:solidFill>
                <a:latin typeface="Arial" panose="020B0604020202020204" pitchFamily="34" charset="0"/>
              </a:rPr>
              <a:t>Maternal</a:t>
            </a:r>
            <a:r>
              <a:rPr lang="en-GB" altLang="en-US" sz="2800" dirty="0">
                <a:solidFill>
                  <a:schemeClr val="bg1"/>
                </a:solidFill>
                <a:latin typeface="Arial" panose="020B0604020202020204" pitchFamily="34" charset="0"/>
              </a:rPr>
              <a:t> - </a:t>
            </a:r>
            <a:r>
              <a:rPr lang="en-GB" altLang="en-US" sz="2800" b="1" dirty="0">
                <a:solidFill>
                  <a:schemeClr val="bg1"/>
                </a:solidFill>
                <a:latin typeface="Arial" panose="020B0604020202020204" pitchFamily="34" charset="0"/>
              </a:rPr>
              <a:t>mother's gene is turned off</a:t>
            </a:r>
            <a:r>
              <a:rPr lang="en-GB" altLang="en-US" sz="2800" dirty="0">
                <a:solidFill>
                  <a:schemeClr val="bg1"/>
                </a:solidFill>
                <a:latin typeface="Arial" panose="020B0604020202020204" pitchFamily="34" charset="0"/>
              </a:rPr>
              <a:t>, father's gene function is expressed</a:t>
            </a:r>
          </a:p>
          <a:p>
            <a:pPr marL="571500" indent="-571500" eaLnBrk="1" hangingPunct="1">
              <a:buFont typeface="Wingdings" pitchFamily="2" charset="2"/>
              <a:buChar char="n"/>
            </a:pPr>
            <a:endParaRPr lang="en-GB" altLang="en-US" sz="2800" b="1" dirty="0">
              <a:solidFill>
                <a:srgbClr val="0000CC"/>
              </a:solidFill>
              <a:latin typeface="Arial" panose="020B0604020202020204" pitchFamily="34" charset="0"/>
            </a:endParaRPr>
          </a:p>
          <a:p>
            <a:pPr marL="571500" indent="-571500" eaLnBrk="1" hangingPunct="1">
              <a:buFont typeface="Wingdings" pitchFamily="2" charset="2"/>
              <a:buChar char="n"/>
            </a:pPr>
            <a:r>
              <a:rPr lang="en-GB" altLang="en-US" sz="2800" dirty="0">
                <a:solidFill>
                  <a:srgbClr val="0070C0"/>
                </a:solidFill>
                <a:latin typeface="Arial" panose="020B0604020202020204" pitchFamily="34" charset="0"/>
              </a:rPr>
              <a:t>Paternal</a:t>
            </a:r>
            <a:r>
              <a:rPr lang="en-GB" altLang="en-US" sz="2800" dirty="0">
                <a:solidFill>
                  <a:schemeClr val="bg1"/>
                </a:solidFill>
                <a:latin typeface="Arial" panose="020B0604020202020204" pitchFamily="34" charset="0"/>
              </a:rPr>
              <a:t> - </a:t>
            </a:r>
            <a:r>
              <a:rPr lang="en-GB" altLang="en-US" sz="2800" b="1" dirty="0">
                <a:solidFill>
                  <a:schemeClr val="bg1"/>
                </a:solidFill>
                <a:latin typeface="Arial" panose="020B0604020202020204" pitchFamily="34" charset="0"/>
              </a:rPr>
              <a:t>father's gene is turned off</a:t>
            </a:r>
            <a:r>
              <a:rPr lang="en-GB" altLang="en-US" sz="2800" dirty="0">
                <a:solidFill>
                  <a:schemeClr val="bg1"/>
                </a:solidFill>
                <a:latin typeface="Arial" panose="020B0604020202020204" pitchFamily="34" charset="0"/>
              </a:rPr>
              <a:t>, mother's gene function is expressed.</a:t>
            </a:r>
            <a:endParaRPr lang="sr-Latn-CS" altLang="en-US" sz="2800" dirty="0">
              <a:solidFill>
                <a:schemeClr val="bg1"/>
              </a:solidFill>
              <a:latin typeface="Arial" panose="020B0604020202020204" pitchFamily="34" charset="0"/>
            </a:endParaRPr>
          </a:p>
          <a:p>
            <a:pPr marL="571500" indent="-571500" eaLnBrk="1" hangingPunct="1">
              <a:buFont typeface="Wingdings 2" pitchFamily="2" charset="2"/>
              <a:buNone/>
            </a:pPr>
            <a:endParaRPr lang="en-US" altLang="en-US" sz="2200" dirty="0">
              <a:solidFill>
                <a:schemeClr val="bg1"/>
              </a:solidFill>
              <a:latin typeface="Constantia" panose="02030602050306030303"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0EAE94B-6052-804E-803D-6C89CE73582A}"/>
              </a:ext>
            </a:extLst>
          </p:cNvPr>
          <p:cNvSpPr>
            <a:spLocks noGrp="1"/>
          </p:cNvSpPr>
          <p:nvPr>
            <p:ph type="title" idx="4294967295"/>
          </p:nvPr>
        </p:nvSpPr>
        <p:spPr>
          <a:xfrm>
            <a:off x="0" y="381000"/>
            <a:ext cx="9144000" cy="1143000"/>
          </a:xfrm>
        </p:spPr>
        <p:txBody>
          <a:bodyPr lIns="91440" rIns="91440" bIns="45720" anchor="t"/>
          <a:lstStyle/>
          <a:p>
            <a:pPr algn="ctr" eaLnBrk="1" hangingPunct="1"/>
            <a:r>
              <a:rPr lang="en-GB" altLang="en-US" sz="4000" dirty="0">
                <a:solidFill>
                  <a:schemeClr val="bg1"/>
                </a:solidFill>
                <a:latin typeface="Arial" panose="020B0604020202020204" pitchFamily="34" charset="0"/>
              </a:rPr>
              <a:t>Chromosomal imprinting</a:t>
            </a:r>
            <a:br>
              <a:rPr lang="sr-Latn-CS" altLang="en-US" sz="4000" dirty="0">
                <a:solidFill>
                  <a:srgbClr val="FF3399"/>
                </a:solidFill>
                <a:latin typeface="Arial" panose="020B0604020202020204" pitchFamily="34" charset="0"/>
              </a:rPr>
            </a:br>
            <a:r>
              <a:rPr lang="sr-Cyrl-CS" altLang="en-US" sz="4000" b="1" dirty="0">
                <a:solidFill>
                  <a:schemeClr val="bg1"/>
                </a:solidFill>
                <a:latin typeface="Arial" panose="020B0604020202020204" pitchFamily="34" charset="0"/>
              </a:rPr>
              <a:t>-</a:t>
            </a:r>
            <a:r>
              <a:rPr lang="en-GB" altLang="en-US" sz="3600" b="1" dirty="0">
                <a:solidFill>
                  <a:srgbClr val="0000CC"/>
                </a:solidFill>
                <a:latin typeface="Arial" panose="020B0604020202020204" pitchFamily="34" charset="0"/>
              </a:rPr>
              <a:t> Uniparental </a:t>
            </a:r>
            <a:r>
              <a:rPr lang="en-GB" altLang="en-US" sz="3600" b="1" dirty="0" err="1">
                <a:solidFill>
                  <a:srgbClr val="0000CC"/>
                </a:solidFill>
                <a:latin typeface="Arial" panose="020B0604020202020204" pitchFamily="34" charset="0"/>
              </a:rPr>
              <a:t>disomy</a:t>
            </a:r>
            <a:r>
              <a:rPr lang="en-GB" altLang="en-US" sz="3600" b="1" dirty="0">
                <a:solidFill>
                  <a:srgbClr val="0000CC"/>
                </a:solidFill>
                <a:latin typeface="Arial" panose="020B0604020202020204" pitchFamily="34" charset="0"/>
              </a:rPr>
              <a:t> (UD)</a:t>
            </a:r>
            <a:endParaRPr lang="en-US" altLang="en-US" sz="3600" b="1" dirty="0">
              <a:solidFill>
                <a:srgbClr val="0000CC"/>
              </a:solidFill>
              <a:latin typeface="Arial" panose="020B0604020202020204" pitchFamily="34" charset="0"/>
            </a:endParaRPr>
          </a:p>
        </p:txBody>
      </p:sp>
      <p:sp>
        <p:nvSpPr>
          <p:cNvPr id="20483" name="Rectangle 3">
            <a:extLst>
              <a:ext uri="{FF2B5EF4-FFF2-40B4-BE49-F238E27FC236}">
                <a16:creationId xmlns:a16="http://schemas.microsoft.com/office/drawing/2014/main" id="{004BC36A-A102-DA71-7B53-63D74ACF35BB}"/>
              </a:ext>
            </a:extLst>
          </p:cNvPr>
          <p:cNvSpPr>
            <a:spLocks noGrp="1"/>
          </p:cNvSpPr>
          <p:nvPr>
            <p:ph type="body" idx="4294967295"/>
          </p:nvPr>
        </p:nvSpPr>
        <p:spPr>
          <a:xfrm>
            <a:off x="381000" y="2133600"/>
            <a:ext cx="8229600" cy="4389438"/>
          </a:xfrm>
        </p:spPr>
        <p:txBody>
          <a:bodyPr/>
          <a:lstStyle/>
          <a:p>
            <a:pPr marL="571500" indent="-571500" eaLnBrk="1" hangingPunct="1">
              <a:lnSpc>
                <a:spcPct val="80000"/>
              </a:lnSpc>
            </a:pPr>
            <a:r>
              <a:rPr lang="en-GB" altLang="en-US" sz="2400" dirty="0">
                <a:solidFill>
                  <a:schemeClr val="bg1"/>
                </a:solidFill>
                <a:latin typeface="Arial" panose="020B0604020202020204" pitchFamily="34" charset="0"/>
              </a:rPr>
              <a:t>The entire chromosome pair in the diploid set originates from one parent</a:t>
            </a:r>
          </a:p>
          <a:p>
            <a:pPr marL="571500" indent="-571500" eaLnBrk="1" hangingPunct="1">
              <a:lnSpc>
                <a:spcPct val="80000"/>
              </a:lnSpc>
            </a:pPr>
            <a:endParaRPr lang="en-GB" altLang="en-US" sz="2400" dirty="0">
              <a:solidFill>
                <a:schemeClr val="bg1"/>
              </a:solidFill>
              <a:latin typeface="Arial" panose="020B0604020202020204" pitchFamily="34" charset="0"/>
            </a:endParaRPr>
          </a:p>
          <a:p>
            <a:pPr marL="0" indent="0" eaLnBrk="1" hangingPunct="1">
              <a:lnSpc>
                <a:spcPct val="80000"/>
              </a:lnSpc>
              <a:buNone/>
            </a:pPr>
            <a:r>
              <a:rPr lang="en-GB" altLang="en-US" sz="2400" dirty="0">
                <a:solidFill>
                  <a:schemeClr val="bg1"/>
                </a:solidFill>
                <a:latin typeface="Arial" panose="020B0604020202020204" pitchFamily="34" charset="0"/>
              </a:rPr>
              <a:t>1. Maternal UD</a:t>
            </a:r>
          </a:p>
          <a:p>
            <a:pPr marL="0" indent="0" eaLnBrk="1" hangingPunct="1">
              <a:lnSpc>
                <a:spcPct val="80000"/>
              </a:lnSpc>
              <a:buNone/>
            </a:pPr>
            <a:r>
              <a:rPr lang="en-GB" altLang="en-US" sz="2400" dirty="0">
                <a:solidFill>
                  <a:schemeClr val="bg1"/>
                </a:solidFill>
                <a:latin typeface="Arial" panose="020B0604020202020204" pitchFamily="34" charset="0"/>
              </a:rPr>
              <a:t>2. Paternal UD</a:t>
            </a:r>
          </a:p>
          <a:p>
            <a:pPr marL="571500" indent="-571500" eaLnBrk="1" hangingPunct="1">
              <a:lnSpc>
                <a:spcPct val="80000"/>
              </a:lnSpc>
            </a:pPr>
            <a:endParaRPr lang="en-GB" altLang="en-US" sz="2400" dirty="0">
              <a:solidFill>
                <a:schemeClr val="bg1"/>
              </a:solidFill>
              <a:latin typeface="Arial" panose="020B0604020202020204" pitchFamily="34" charset="0"/>
            </a:endParaRPr>
          </a:p>
          <a:p>
            <a:pPr marL="0" indent="0" eaLnBrk="1" hangingPunct="1">
              <a:lnSpc>
                <a:spcPct val="80000"/>
              </a:lnSpc>
              <a:buNone/>
            </a:pPr>
            <a:r>
              <a:rPr lang="en-GB" altLang="en-US" sz="2400" dirty="0">
                <a:solidFill>
                  <a:schemeClr val="bg1"/>
                </a:solidFill>
                <a:latin typeface="Arial" panose="020B0604020202020204" pitchFamily="34" charset="0"/>
              </a:rPr>
              <a:t>Reasons for UD:</a:t>
            </a:r>
          </a:p>
          <a:p>
            <a:pPr marL="571500" indent="-571500" eaLnBrk="1" hangingPunct="1">
              <a:lnSpc>
                <a:spcPct val="80000"/>
              </a:lnSpc>
            </a:pPr>
            <a:r>
              <a:rPr lang="en-GB" altLang="en-US" sz="2400" dirty="0">
                <a:solidFill>
                  <a:schemeClr val="bg1"/>
                </a:solidFill>
                <a:latin typeface="Arial" panose="020B0604020202020204" pitchFamily="34" charset="0"/>
              </a:rPr>
              <a:t>fertilization of a disomic gamete with a nullisomic one</a:t>
            </a:r>
          </a:p>
          <a:p>
            <a:pPr marL="571500" indent="-571500" eaLnBrk="1" hangingPunct="1">
              <a:lnSpc>
                <a:spcPct val="80000"/>
              </a:lnSpc>
            </a:pPr>
            <a:r>
              <a:rPr lang="en-GB" altLang="en-US" sz="2400" dirty="0">
                <a:solidFill>
                  <a:schemeClr val="bg1"/>
                </a:solidFill>
                <a:latin typeface="Arial" panose="020B0604020202020204" pitchFamily="34" charset="0"/>
              </a:rPr>
              <a:t>loss of a chromosome from a </a:t>
            </a:r>
            <a:r>
              <a:rPr lang="en-GB" altLang="en-US" sz="2400" dirty="0" err="1">
                <a:solidFill>
                  <a:schemeClr val="bg1"/>
                </a:solidFill>
                <a:latin typeface="Arial" panose="020B0604020202020204" pitchFamily="34" charset="0"/>
              </a:rPr>
              <a:t>trisomic</a:t>
            </a:r>
            <a:r>
              <a:rPr lang="en-GB" altLang="en-US" sz="2400" dirty="0">
                <a:solidFill>
                  <a:schemeClr val="bg1"/>
                </a:solidFill>
                <a:latin typeface="Arial" panose="020B0604020202020204" pitchFamily="34" charset="0"/>
              </a:rPr>
              <a:t> zygote</a:t>
            </a:r>
          </a:p>
          <a:p>
            <a:pPr marL="571500" indent="-571500" eaLnBrk="1" hangingPunct="1">
              <a:lnSpc>
                <a:spcPct val="80000"/>
              </a:lnSpc>
            </a:pPr>
            <a:r>
              <a:rPr lang="en-GB" altLang="en-US" sz="2400" dirty="0">
                <a:solidFill>
                  <a:schemeClr val="bg1"/>
                </a:solidFill>
                <a:latin typeface="Arial" panose="020B0604020202020204" pitchFamily="34" charset="0"/>
              </a:rPr>
              <a:t>duplication of a chromosome in a monosomic zygote - isodisomy</a:t>
            </a:r>
            <a:endParaRPr lang="sr-Latn-CS" altLang="en-US" sz="2400" dirty="0">
              <a:solidFill>
                <a:schemeClr val="bg1"/>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F107D0D-4249-AD37-57FA-B37FBB640B79}"/>
              </a:ext>
            </a:extLst>
          </p:cNvPr>
          <p:cNvSpPr>
            <a:spLocks noGrp="1"/>
          </p:cNvSpPr>
          <p:nvPr>
            <p:ph type="title" idx="4294967295"/>
          </p:nvPr>
        </p:nvSpPr>
        <p:spPr>
          <a:xfrm>
            <a:off x="457200" y="704850"/>
            <a:ext cx="8229600" cy="1428750"/>
          </a:xfrm>
        </p:spPr>
        <p:txBody>
          <a:bodyPr lIns="91440" rIns="91440" bIns="45720" anchor="t"/>
          <a:lstStyle/>
          <a:p>
            <a:pPr algn="ctr" eaLnBrk="1" hangingPunct="1"/>
            <a:r>
              <a:rPr lang="en-GB" altLang="en-US" sz="4400" b="1" dirty="0">
                <a:solidFill>
                  <a:schemeClr val="bg1"/>
                </a:solidFill>
                <a:latin typeface="Arial" panose="020B0604020202020204" pitchFamily="34" charset="0"/>
              </a:rPr>
              <a:t>Prader Willi and </a:t>
            </a:r>
            <a:br>
              <a:rPr lang="en-GB" altLang="en-US" sz="4400" b="1" dirty="0">
                <a:solidFill>
                  <a:schemeClr val="bg1"/>
                </a:solidFill>
                <a:latin typeface="Arial" panose="020B0604020202020204" pitchFamily="34" charset="0"/>
              </a:rPr>
            </a:br>
            <a:r>
              <a:rPr lang="en-GB" altLang="en-US" sz="4400" b="1" dirty="0">
                <a:solidFill>
                  <a:schemeClr val="bg1"/>
                </a:solidFill>
                <a:latin typeface="Arial" panose="020B0604020202020204" pitchFamily="34" charset="0"/>
              </a:rPr>
              <a:t>Angelman syndrome</a:t>
            </a:r>
            <a:endParaRPr lang="en-US" altLang="en-US" sz="4400" b="1" dirty="0">
              <a:solidFill>
                <a:schemeClr val="bg1"/>
              </a:solidFill>
              <a:latin typeface="Arial" panose="020B0604020202020204" pitchFamily="34" charset="0"/>
            </a:endParaRPr>
          </a:p>
        </p:txBody>
      </p:sp>
      <p:sp>
        <p:nvSpPr>
          <p:cNvPr id="21507" name="Rectangle 3">
            <a:extLst>
              <a:ext uri="{FF2B5EF4-FFF2-40B4-BE49-F238E27FC236}">
                <a16:creationId xmlns:a16="http://schemas.microsoft.com/office/drawing/2014/main" id="{B6D0E8E7-C08A-2E23-50E6-113E12F1BC2B}"/>
              </a:ext>
            </a:extLst>
          </p:cNvPr>
          <p:cNvSpPr>
            <a:spLocks noGrp="1"/>
          </p:cNvSpPr>
          <p:nvPr>
            <p:ph type="body" idx="4294967295"/>
          </p:nvPr>
        </p:nvSpPr>
        <p:spPr>
          <a:xfrm>
            <a:off x="228600" y="2468563"/>
            <a:ext cx="8534400" cy="4389437"/>
          </a:xfrm>
        </p:spPr>
        <p:txBody>
          <a:bodyPr/>
          <a:lstStyle/>
          <a:p>
            <a:pPr marL="609600" indent="-609600" eaLnBrk="1" hangingPunct="1">
              <a:buFont typeface="Wingdings 2" pitchFamily="2" charset="2"/>
              <a:buNone/>
            </a:pPr>
            <a:r>
              <a:rPr lang="en-GB" altLang="en-US" sz="2400" dirty="0">
                <a:solidFill>
                  <a:schemeClr val="bg1"/>
                </a:solidFill>
                <a:latin typeface="Arial" panose="020B0604020202020204" pitchFamily="34" charset="0"/>
              </a:rPr>
              <a:t>Cause:</a:t>
            </a:r>
          </a:p>
          <a:p>
            <a:pPr marL="457200" indent="-457200" eaLnBrk="1" hangingPunct="1">
              <a:buFont typeface="+mj-lt"/>
              <a:buAutoNum type="arabicPeriod"/>
            </a:pPr>
            <a:r>
              <a:rPr lang="en-GB" altLang="en-US" sz="2400" dirty="0">
                <a:solidFill>
                  <a:schemeClr val="bg1"/>
                </a:solidFill>
                <a:latin typeface="Arial" panose="020B0604020202020204" pitchFamily="34" charset="0"/>
              </a:rPr>
              <a:t>Microdeletion 15q11-13</a:t>
            </a:r>
          </a:p>
          <a:p>
            <a:pPr marL="457200" indent="-457200" eaLnBrk="1" hangingPunct="1">
              <a:buFont typeface="+mj-lt"/>
              <a:buAutoNum type="arabicPeriod"/>
            </a:pPr>
            <a:r>
              <a:rPr lang="en-GB" altLang="en-US" sz="2400" dirty="0">
                <a:solidFill>
                  <a:schemeClr val="bg1"/>
                </a:solidFill>
                <a:latin typeface="Arial" panose="020B0604020202020204" pitchFamily="34" charset="0"/>
              </a:rPr>
              <a:t>Chromosome 15 UD</a:t>
            </a:r>
          </a:p>
          <a:p>
            <a:pPr marL="609600" indent="-609600" eaLnBrk="1" hangingPunct="1">
              <a:buFont typeface="Wingdings 2" pitchFamily="2" charset="2"/>
              <a:buNone/>
            </a:pPr>
            <a:endParaRPr lang="en-GB" altLang="en-US" sz="2400" dirty="0">
              <a:solidFill>
                <a:schemeClr val="bg1"/>
              </a:solidFill>
              <a:latin typeface="Arial" panose="020B0604020202020204" pitchFamily="34" charset="0"/>
            </a:endParaRPr>
          </a:p>
          <a:p>
            <a:pPr eaLnBrk="1" hangingPunct="1"/>
            <a:r>
              <a:rPr lang="en-GB" altLang="en-US" sz="2400" dirty="0">
                <a:solidFill>
                  <a:schemeClr val="bg1"/>
                </a:solidFill>
                <a:latin typeface="Arial" panose="020B0604020202020204" pitchFamily="34" charset="0"/>
              </a:rPr>
              <a:t>Paternal chromosome 15 deletion or maternal UD - Prader Willi syndrome</a:t>
            </a:r>
          </a:p>
          <a:p>
            <a:pPr eaLnBrk="1" hangingPunct="1"/>
            <a:r>
              <a:rPr lang="en-GB" altLang="en-US" sz="2400" dirty="0">
                <a:solidFill>
                  <a:schemeClr val="bg1"/>
                </a:solidFill>
                <a:latin typeface="Arial" panose="020B0604020202020204" pitchFamily="34" charset="0"/>
              </a:rPr>
              <a:t>Maternal chromosome 15 deletion or paternal UD - Angelman syndrome</a:t>
            </a:r>
            <a:endParaRPr lang="en-US" altLang="en-US" sz="2400" dirty="0">
              <a:solidFill>
                <a:schemeClr val="bg1"/>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8EC2BA3-B1BC-7640-9F69-0AA615BBB412}"/>
              </a:ext>
            </a:extLst>
          </p:cNvPr>
          <p:cNvSpPr>
            <a:spLocks noGrp="1"/>
          </p:cNvSpPr>
          <p:nvPr>
            <p:ph type="title" idx="4294967295"/>
          </p:nvPr>
        </p:nvSpPr>
        <p:spPr/>
        <p:txBody>
          <a:bodyPr lIns="91440" rIns="91440" bIns="45720" anchor="t"/>
          <a:lstStyle/>
          <a:p>
            <a:pPr algn="ctr" eaLnBrk="1" hangingPunct="1"/>
            <a:r>
              <a:rPr lang="en-GB" altLang="en-US" sz="4800" b="1" dirty="0">
                <a:solidFill>
                  <a:schemeClr val="bg1"/>
                </a:solidFill>
                <a:latin typeface="Arial" panose="020B0604020202020204" pitchFamily="34" charset="0"/>
              </a:rPr>
              <a:t>Prader Willi syndrome</a:t>
            </a:r>
            <a:endParaRPr lang="en-US" altLang="en-US" sz="4800" b="1" i="1" dirty="0">
              <a:solidFill>
                <a:schemeClr val="bg1"/>
              </a:solidFill>
              <a:latin typeface="Arial" panose="020B0604020202020204" pitchFamily="34" charset="0"/>
            </a:endParaRPr>
          </a:p>
        </p:txBody>
      </p:sp>
      <p:sp>
        <p:nvSpPr>
          <p:cNvPr id="22531" name="Rectangle 3">
            <a:extLst>
              <a:ext uri="{FF2B5EF4-FFF2-40B4-BE49-F238E27FC236}">
                <a16:creationId xmlns:a16="http://schemas.microsoft.com/office/drawing/2014/main" id="{9EE212D4-6600-F1B6-AF16-D868C368350C}"/>
              </a:ext>
            </a:extLst>
          </p:cNvPr>
          <p:cNvSpPr>
            <a:spLocks noGrp="1"/>
          </p:cNvSpPr>
          <p:nvPr>
            <p:ph type="body" sz="half" idx="4294967295"/>
          </p:nvPr>
        </p:nvSpPr>
        <p:spPr>
          <a:xfrm>
            <a:off x="457200" y="2133600"/>
            <a:ext cx="4495800" cy="3352800"/>
          </a:xfrm>
        </p:spPr>
        <p:txBody>
          <a:bodyPr/>
          <a:lstStyle/>
          <a:p>
            <a:pPr marL="342900" indent="-342900" eaLnBrk="1" hangingPunct="1"/>
            <a:r>
              <a:rPr lang="en-GB" altLang="en-US" sz="2800" dirty="0">
                <a:solidFill>
                  <a:schemeClr val="bg1"/>
                </a:solidFill>
                <a:latin typeface="Arial" panose="020B0604020202020204" pitchFamily="34" charset="0"/>
              </a:rPr>
              <a:t>short stature</a:t>
            </a:r>
          </a:p>
          <a:p>
            <a:pPr marL="342900" indent="-342900" eaLnBrk="1" hangingPunct="1"/>
            <a:r>
              <a:rPr lang="en-GB" altLang="en-US" sz="2800" dirty="0">
                <a:solidFill>
                  <a:schemeClr val="bg1"/>
                </a:solidFill>
                <a:latin typeface="Arial" panose="020B0604020202020204" pitchFamily="34" charset="0"/>
              </a:rPr>
              <a:t>small hands and feet</a:t>
            </a:r>
          </a:p>
          <a:p>
            <a:pPr marL="342900" indent="-342900" eaLnBrk="1" hangingPunct="1"/>
            <a:r>
              <a:rPr lang="en-GB" altLang="en-US" sz="2800" dirty="0" err="1">
                <a:solidFill>
                  <a:schemeClr val="bg1"/>
                </a:solidFill>
                <a:latin typeface="Arial" panose="020B0604020202020204" pitchFamily="34" charset="0"/>
              </a:rPr>
              <a:t>hypogonosomy</a:t>
            </a:r>
            <a:endParaRPr lang="en-GB" altLang="en-US" sz="2800" dirty="0">
              <a:solidFill>
                <a:schemeClr val="bg1"/>
              </a:solidFill>
              <a:latin typeface="Arial" panose="020B0604020202020204" pitchFamily="34" charset="0"/>
            </a:endParaRPr>
          </a:p>
          <a:p>
            <a:pPr marL="342900" indent="-342900" eaLnBrk="1" hangingPunct="1"/>
            <a:r>
              <a:rPr lang="en-GB" altLang="en-US" sz="2800" dirty="0">
                <a:solidFill>
                  <a:schemeClr val="bg1"/>
                </a:solidFill>
                <a:latin typeface="Arial" panose="020B0604020202020204" pitchFamily="34" charset="0"/>
              </a:rPr>
              <a:t>mental retardation</a:t>
            </a:r>
          </a:p>
          <a:p>
            <a:pPr marL="342900" indent="-342900" eaLnBrk="1" hangingPunct="1"/>
            <a:r>
              <a:rPr lang="en-GB" altLang="en-US" sz="2800" dirty="0">
                <a:solidFill>
                  <a:schemeClr val="bg1"/>
                </a:solidFill>
                <a:latin typeface="Arial" panose="020B0604020202020204" pitchFamily="34" charset="0"/>
              </a:rPr>
              <a:t>IQ 20-80</a:t>
            </a:r>
            <a:endParaRPr lang="en-US" altLang="en-US" sz="2800" dirty="0">
              <a:solidFill>
                <a:schemeClr val="bg1"/>
              </a:solidFill>
              <a:latin typeface="Arial" panose="020B0604020202020204" pitchFamily="34" charset="0"/>
            </a:endParaRPr>
          </a:p>
        </p:txBody>
      </p:sp>
      <p:pic>
        <p:nvPicPr>
          <p:cNvPr id="22532" name="Picture 8" descr="fig05-01">
            <a:extLst>
              <a:ext uri="{FF2B5EF4-FFF2-40B4-BE49-F238E27FC236}">
                <a16:creationId xmlns:a16="http://schemas.microsoft.com/office/drawing/2014/main" id="{79280BC2-5D29-2C27-2C48-57AE3A4B91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905000"/>
            <a:ext cx="276225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F5B3F24-9EF3-5164-8F09-7803A2AFD32F}"/>
              </a:ext>
            </a:extLst>
          </p:cNvPr>
          <p:cNvSpPr>
            <a:spLocks noGrp="1"/>
          </p:cNvSpPr>
          <p:nvPr>
            <p:ph type="title" idx="4294967295"/>
          </p:nvPr>
        </p:nvSpPr>
        <p:spPr>
          <a:xfrm>
            <a:off x="838200" y="533400"/>
            <a:ext cx="8229600" cy="1143000"/>
          </a:xfrm>
        </p:spPr>
        <p:txBody>
          <a:bodyPr lIns="91440" rIns="91440" bIns="45720" anchor="t"/>
          <a:lstStyle/>
          <a:p>
            <a:pPr eaLnBrk="1" hangingPunct="1"/>
            <a:r>
              <a:rPr lang="en-GB" altLang="en-US" sz="4800" b="1" dirty="0">
                <a:solidFill>
                  <a:schemeClr val="bg1"/>
                </a:solidFill>
                <a:latin typeface="Arial" panose="020B0604020202020204" pitchFamily="34" charset="0"/>
              </a:rPr>
              <a:t>Angelman syndrome</a:t>
            </a:r>
            <a:endParaRPr lang="en-US" altLang="en-US" sz="4800" b="1" i="1" dirty="0">
              <a:solidFill>
                <a:schemeClr val="bg1"/>
              </a:solidFill>
              <a:latin typeface="Arial" panose="020B0604020202020204" pitchFamily="34" charset="0"/>
            </a:endParaRPr>
          </a:p>
        </p:txBody>
      </p:sp>
      <p:sp>
        <p:nvSpPr>
          <p:cNvPr id="23555" name="Rectangle 3">
            <a:extLst>
              <a:ext uri="{FF2B5EF4-FFF2-40B4-BE49-F238E27FC236}">
                <a16:creationId xmlns:a16="http://schemas.microsoft.com/office/drawing/2014/main" id="{34C7B72C-5F03-7673-B695-6EB2B25984F3}"/>
              </a:ext>
            </a:extLst>
          </p:cNvPr>
          <p:cNvSpPr>
            <a:spLocks noGrp="1"/>
          </p:cNvSpPr>
          <p:nvPr>
            <p:ph type="body" sz="half" idx="4294967295"/>
          </p:nvPr>
        </p:nvSpPr>
        <p:spPr>
          <a:xfrm>
            <a:off x="457200" y="1935163"/>
            <a:ext cx="4038600" cy="4389437"/>
          </a:xfrm>
        </p:spPr>
        <p:txBody>
          <a:bodyPr/>
          <a:lstStyle/>
          <a:p>
            <a:pPr marL="342900" indent="-342900" eaLnBrk="1" hangingPunct="1"/>
            <a:r>
              <a:rPr lang="en-GB" altLang="en-US" sz="2800" dirty="0">
                <a:solidFill>
                  <a:schemeClr val="bg1"/>
                </a:solidFill>
                <a:latin typeface="Arial" panose="020B0604020202020204" pitchFamily="34" charset="0"/>
              </a:rPr>
              <a:t>developmental delay</a:t>
            </a:r>
          </a:p>
          <a:p>
            <a:pPr marL="342900" indent="-342900" eaLnBrk="1" hangingPunct="1"/>
            <a:r>
              <a:rPr lang="en-GB" altLang="en-US" sz="2800" dirty="0">
                <a:solidFill>
                  <a:schemeClr val="bg1"/>
                </a:solidFill>
                <a:latin typeface="Arial" panose="020B0604020202020204" pitchFamily="34" charset="0"/>
              </a:rPr>
              <a:t>speech difficulty</a:t>
            </a:r>
          </a:p>
          <a:p>
            <a:pPr marL="342900" indent="-342900" eaLnBrk="1" hangingPunct="1"/>
            <a:r>
              <a:rPr lang="en-GB" altLang="en-US" sz="2800" dirty="0">
                <a:solidFill>
                  <a:schemeClr val="bg1"/>
                </a:solidFill>
                <a:latin typeface="Arial" panose="020B0604020202020204" pitchFamily="34" charset="0"/>
              </a:rPr>
              <a:t>hyperactivity</a:t>
            </a:r>
          </a:p>
          <a:p>
            <a:pPr marL="342900" indent="-342900" eaLnBrk="1" hangingPunct="1"/>
            <a:r>
              <a:rPr lang="en-GB" altLang="en-US" sz="2800" dirty="0">
                <a:solidFill>
                  <a:schemeClr val="bg1"/>
                </a:solidFill>
                <a:latin typeface="Arial" panose="020B0604020202020204" pitchFamily="34" charset="0"/>
              </a:rPr>
              <a:t>excessive laughter</a:t>
            </a:r>
          </a:p>
          <a:p>
            <a:pPr marL="342900" indent="-342900" eaLnBrk="1" hangingPunct="1"/>
            <a:r>
              <a:rPr lang="en-GB" altLang="en-US" sz="2800" dirty="0">
                <a:solidFill>
                  <a:schemeClr val="bg1"/>
                </a:solidFill>
                <a:latin typeface="Arial" panose="020B0604020202020204" pitchFamily="34" charset="0"/>
              </a:rPr>
              <a:t>mental retardation</a:t>
            </a:r>
            <a:r>
              <a:rPr lang="sr-Latn-CS" altLang="en-US" sz="2000" dirty="0">
                <a:latin typeface="Constantia" panose="02030602050306030303" pitchFamily="18" charset="0"/>
              </a:rPr>
              <a:t>   </a:t>
            </a:r>
          </a:p>
          <a:p>
            <a:pPr marL="342900" indent="-342900" eaLnBrk="1" hangingPunct="1"/>
            <a:endParaRPr lang="en-US" altLang="en-US" sz="2000" dirty="0">
              <a:latin typeface="Constantia" panose="02030602050306030303" pitchFamily="18" charset="0"/>
            </a:endParaRPr>
          </a:p>
        </p:txBody>
      </p:sp>
      <p:pic>
        <p:nvPicPr>
          <p:cNvPr id="23556" name="Picture 6" descr="Audrey_Short">
            <a:extLst>
              <a:ext uri="{FF2B5EF4-FFF2-40B4-BE49-F238E27FC236}">
                <a16:creationId xmlns:a16="http://schemas.microsoft.com/office/drawing/2014/main" id="{A3C93CB3-6B68-0E16-F755-CD442AE047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686175"/>
            <a:ext cx="2752725"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8" descr="Karsen_Allman_-_Deletion">
            <a:extLst>
              <a:ext uri="{FF2B5EF4-FFF2-40B4-BE49-F238E27FC236}">
                <a16:creationId xmlns:a16="http://schemas.microsoft.com/office/drawing/2014/main" id="{F9925566-C7E5-1D89-9243-B793C977A8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1238" y="1447800"/>
            <a:ext cx="3052762"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6A90C143-53A9-02A5-1122-753E5379B609}"/>
              </a:ext>
            </a:extLst>
          </p:cNvPr>
          <p:cNvSpPr>
            <a:spLocks noGrp="1"/>
          </p:cNvSpPr>
          <p:nvPr>
            <p:ph type="title" idx="4294967295"/>
          </p:nvPr>
        </p:nvSpPr>
        <p:spPr>
          <a:xfrm>
            <a:off x="457200" y="381000"/>
            <a:ext cx="8229600" cy="1143000"/>
          </a:xfrm>
        </p:spPr>
        <p:txBody>
          <a:bodyPr lIns="91440" rIns="91440" bIns="45720" anchor="t"/>
          <a:lstStyle/>
          <a:p>
            <a:pPr algn="ctr" eaLnBrk="1" hangingPunct="1"/>
            <a:r>
              <a:rPr lang="sr-Cyrl-CS" altLang="en-US" sz="4600" b="1" dirty="0">
                <a:solidFill>
                  <a:schemeClr val="bg1"/>
                </a:solidFill>
                <a:latin typeface="Arial" panose="020B0604020202020204" pitchFamily="34" charset="0"/>
              </a:rPr>
              <a:t>2. </a:t>
            </a:r>
            <a:r>
              <a:rPr lang="en-GB" altLang="en-US" sz="4600" b="1" dirty="0">
                <a:solidFill>
                  <a:schemeClr val="bg1"/>
                </a:solidFill>
                <a:latin typeface="Arial" panose="020B0604020202020204" pitchFamily="34" charset="0"/>
              </a:rPr>
              <a:t>Transcriptional level of regulation</a:t>
            </a:r>
            <a:endParaRPr lang="en-US" altLang="en-US" sz="4600" b="1" dirty="0">
              <a:solidFill>
                <a:schemeClr val="bg1"/>
              </a:solidFill>
              <a:latin typeface="Arial" panose="020B0604020202020204" pitchFamily="34" charset="0"/>
            </a:endParaRPr>
          </a:p>
        </p:txBody>
      </p:sp>
      <p:sp>
        <p:nvSpPr>
          <p:cNvPr id="25603" name="Rectangle 12">
            <a:extLst>
              <a:ext uri="{FF2B5EF4-FFF2-40B4-BE49-F238E27FC236}">
                <a16:creationId xmlns:a16="http://schemas.microsoft.com/office/drawing/2014/main" id="{6B8B3C63-7EA8-F7D7-AB73-C3ABDC960823}"/>
              </a:ext>
            </a:extLst>
          </p:cNvPr>
          <p:cNvSpPr>
            <a:spLocks noGrp="1" noChangeArrowheads="1"/>
          </p:cNvSpPr>
          <p:nvPr>
            <p:ph type="body" sz="half" idx="4294967295"/>
          </p:nvPr>
        </p:nvSpPr>
        <p:spPr>
          <a:xfrm>
            <a:off x="228600" y="2057400"/>
            <a:ext cx="3962400" cy="4389438"/>
          </a:xfrm>
        </p:spPr>
        <p:txBody>
          <a:bodyPr/>
          <a:lstStyle/>
          <a:p>
            <a:pPr marL="609600" indent="-609600" eaLnBrk="1" hangingPunct="1">
              <a:buFont typeface="Wingdings 2" panose="05020102010507070707" pitchFamily="18" charset="2"/>
              <a:buNone/>
              <a:defRPr/>
            </a:pPr>
            <a:r>
              <a:rPr lang="sr-Cyrl-CS" altLang="en-US" sz="2400" dirty="0">
                <a:solidFill>
                  <a:schemeClr val="bg1"/>
                </a:solidFill>
                <a:latin typeface="Arial" panose="020B0604020202020204" pitchFamily="34" charset="0"/>
              </a:rPr>
              <a:t>   </a:t>
            </a:r>
            <a:r>
              <a:rPr lang="sr-Cyrl-CS" altLang="en-US" sz="2400" b="1" dirty="0">
                <a:solidFill>
                  <a:schemeClr val="bg1"/>
                </a:solidFill>
                <a:latin typeface="Arial" panose="020B0604020202020204" pitchFamily="34" charset="0"/>
              </a:rPr>
              <a:t>А) </a:t>
            </a:r>
            <a:r>
              <a:rPr lang="en-GB" sz="2400" dirty="0">
                <a:solidFill>
                  <a:schemeClr val="bg1"/>
                </a:solidFill>
              </a:rPr>
              <a:t>Through gene </a:t>
            </a:r>
            <a:r>
              <a:rPr lang="en-GB" sz="2400" dirty="0">
                <a:solidFill>
                  <a:srgbClr val="FF0000"/>
                </a:solidFill>
              </a:rPr>
              <a:t>regulatory sequences </a:t>
            </a:r>
            <a:r>
              <a:rPr lang="en-GB" sz="2400" dirty="0">
                <a:solidFill>
                  <a:schemeClr val="bg1"/>
                </a:solidFill>
              </a:rPr>
              <a:t>(</a:t>
            </a:r>
            <a:r>
              <a:rPr lang="en-GB" sz="2400" b="1" dirty="0">
                <a:solidFill>
                  <a:srgbClr val="FF0000"/>
                </a:solidFill>
              </a:rPr>
              <a:t>cis-acting elements</a:t>
            </a:r>
            <a:r>
              <a:rPr lang="en-GB" sz="2400" dirty="0">
                <a:solidFill>
                  <a:schemeClr val="bg1"/>
                </a:solidFill>
              </a:rPr>
              <a:t>): </a:t>
            </a:r>
          </a:p>
          <a:p>
            <a:pPr eaLnBrk="1" hangingPunct="1">
              <a:defRPr/>
            </a:pPr>
            <a:r>
              <a:rPr lang="en-GB" sz="2400" dirty="0">
                <a:solidFill>
                  <a:schemeClr val="bg1"/>
                </a:solidFill>
              </a:rPr>
              <a:t>promoter </a:t>
            </a:r>
          </a:p>
          <a:p>
            <a:pPr eaLnBrk="1" hangingPunct="1">
              <a:defRPr/>
            </a:pPr>
            <a:r>
              <a:rPr lang="en-GB" sz="2400" dirty="0">
                <a:solidFill>
                  <a:schemeClr val="bg1"/>
                </a:solidFill>
              </a:rPr>
              <a:t>enhancers </a:t>
            </a:r>
          </a:p>
          <a:p>
            <a:pPr eaLnBrk="1" hangingPunct="1">
              <a:defRPr/>
            </a:pPr>
            <a:r>
              <a:rPr lang="en-GB" sz="2400" dirty="0">
                <a:solidFill>
                  <a:schemeClr val="bg1"/>
                </a:solidFill>
              </a:rPr>
              <a:t>silencers</a:t>
            </a:r>
            <a:endParaRPr lang="sr-Latn-CS" altLang="en-US" sz="2200" dirty="0">
              <a:solidFill>
                <a:schemeClr val="bg1"/>
              </a:solidFill>
              <a:latin typeface="Arial" panose="020B0604020202020204" pitchFamily="34" charset="0"/>
            </a:endParaRPr>
          </a:p>
        </p:txBody>
      </p:sp>
      <p:sp>
        <p:nvSpPr>
          <p:cNvPr id="24580" name="Rectangle 13">
            <a:extLst>
              <a:ext uri="{FF2B5EF4-FFF2-40B4-BE49-F238E27FC236}">
                <a16:creationId xmlns:a16="http://schemas.microsoft.com/office/drawing/2014/main" id="{F3314804-6335-87BC-61AA-EE7BFA2C82E0}"/>
              </a:ext>
            </a:extLst>
          </p:cNvPr>
          <p:cNvSpPr>
            <a:spLocks noGrp="1"/>
          </p:cNvSpPr>
          <p:nvPr>
            <p:ph type="body" sz="half" idx="4294967295"/>
          </p:nvPr>
        </p:nvSpPr>
        <p:spPr>
          <a:xfrm>
            <a:off x="4495800" y="2057400"/>
            <a:ext cx="4648200" cy="4389438"/>
          </a:xfrm>
        </p:spPr>
        <p:txBody>
          <a:bodyPr/>
          <a:lstStyle/>
          <a:p>
            <a:pPr marL="342900" indent="-342900" eaLnBrk="1" hangingPunct="1">
              <a:buFont typeface="Wingdings 2" pitchFamily="2" charset="2"/>
              <a:buNone/>
            </a:pPr>
            <a:r>
              <a:rPr lang="sr-Latn-RS" altLang="en-US" sz="2400" b="1" dirty="0">
                <a:solidFill>
                  <a:schemeClr val="bg1"/>
                </a:solidFill>
                <a:latin typeface="Arial" panose="020B0604020202020204" pitchFamily="34" charset="0"/>
              </a:rPr>
              <a:t>B</a:t>
            </a:r>
            <a:r>
              <a:rPr lang="sr-Cyrl-CS" altLang="en-US" sz="2400" b="1" dirty="0">
                <a:solidFill>
                  <a:schemeClr val="bg1"/>
                </a:solidFill>
                <a:latin typeface="Arial" panose="020B0604020202020204" pitchFamily="34" charset="0"/>
              </a:rPr>
              <a:t>)</a:t>
            </a:r>
            <a:r>
              <a:rPr lang="sr-Cyrl-CS" altLang="en-US" sz="2400" dirty="0">
                <a:solidFill>
                  <a:srgbClr val="0000CC"/>
                </a:solidFill>
                <a:latin typeface="Arial" panose="020B0604020202020204" pitchFamily="34" charset="0"/>
              </a:rPr>
              <a:t> </a:t>
            </a:r>
            <a:r>
              <a:rPr lang="en-GB" altLang="en-US" sz="2400" dirty="0">
                <a:solidFill>
                  <a:srgbClr val="FF0000"/>
                </a:solidFill>
                <a:latin typeface="Arial" panose="020B0604020202020204" pitchFamily="34" charset="0"/>
              </a:rPr>
              <a:t>Regulatory proteins </a:t>
            </a:r>
          </a:p>
          <a:p>
            <a:pPr marL="342900" indent="-342900" eaLnBrk="1" hangingPunct="1">
              <a:buFont typeface="Wingdings 2" pitchFamily="2" charset="2"/>
              <a:buNone/>
            </a:pPr>
            <a:r>
              <a:rPr lang="en-GB" altLang="en-US" sz="2400" b="1" dirty="0">
                <a:solidFill>
                  <a:srgbClr val="FF0000"/>
                </a:solidFill>
                <a:latin typeface="Arial" panose="020B0604020202020204" pitchFamily="34" charset="0"/>
              </a:rPr>
              <a:t>(trans acting elements): </a:t>
            </a:r>
          </a:p>
          <a:p>
            <a:pPr marL="342900" indent="-342900" eaLnBrk="1" hangingPunct="1">
              <a:buFont typeface="Wingdings 2" pitchFamily="2" charset="2"/>
              <a:buNone/>
            </a:pPr>
            <a:endParaRPr lang="en-GB" altLang="en-US" sz="2400" b="1" dirty="0">
              <a:solidFill>
                <a:srgbClr val="FF0000"/>
              </a:solidFill>
              <a:latin typeface="Arial" panose="020B0604020202020204" pitchFamily="34" charset="0"/>
            </a:endParaRPr>
          </a:p>
          <a:p>
            <a:pPr eaLnBrk="1" hangingPunct="1"/>
            <a:r>
              <a:rPr lang="en-GB" altLang="en-US" sz="2400" dirty="0">
                <a:solidFill>
                  <a:schemeClr val="bg1"/>
                </a:solidFill>
                <a:latin typeface="Arial" panose="020B0604020202020204" pitchFamily="34" charset="0"/>
              </a:rPr>
              <a:t>transcriptional activators</a:t>
            </a:r>
          </a:p>
          <a:p>
            <a:pPr eaLnBrk="1" hangingPunct="1"/>
            <a:r>
              <a:rPr lang="en-GB" altLang="en-US" sz="2400" dirty="0">
                <a:solidFill>
                  <a:schemeClr val="bg1"/>
                </a:solidFill>
                <a:latin typeface="Arial" panose="020B0604020202020204" pitchFamily="34" charset="0"/>
              </a:rPr>
              <a:t>transcriptional inhibitors</a:t>
            </a:r>
            <a:endParaRPr lang="en-US" altLang="en-US" sz="2400" dirty="0">
              <a:solidFill>
                <a:schemeClr val="bg1"/>
              </a:solidFill>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3">
            <a:extLst>
              <a:ext uri="{FF2B5EF4-FFF2-40B4-BE49-F238E27FC236}">
                <a16:creationId xmlns:a16="http://schemas.microsoft.com/office/drawing/2014/main" id="{7C9EC7F8-1D10-CB5E-4D37-5F1EE14B1297}"/>
              </a:ext>
            </a:extLst>
          </p:cNvPr>
          <p:cNvSpPr>
            <a:spLocks noGrp="1"/>
          </p:cNvSpPr>
          <p:nvPr>
            <p:ph type="body" idx="4294967295"/>
          </p:nvPr>
        </p:nvSpPr>
        <p:spPr>
          <a:xfrm>
            <a:off x="381000" y="1600200"/>
            <a:ext cx="8229600" cy="4389438"/>
          </a:xfrm>
        </p:spPr>
        <p:txBody>
          <a:bodyPr/>
          <a:lstStyle/>
          <a:p>
            <a:pPr marL="342900" indent="-342900" eaLnBrk="1" hangingPunct="1">
              <a:lnSpc>
                <a:spcPct val="80000"/>
              </a:lnSpc>
            </a:pPr>
            <a:r>
              <a:rPr lang="en-GB" altLang="en-US" sz="2800" dirty="0">
                <a:solidFill>
                  <a:schemeClr val="bg1"/>
                </a:solidFill>
                <a:latin typeface="Arial" panose="020B0604020202020204" pitchFamily="34" charset="0"/>
              </a:rPr>
              <a:t>The structural and functional characteristics of a cell depend on the proteins that the cell produces. </a:t>
            </a:r>
          </a:p>
          <a:p>
            <a:pPr marL="342900" indent="-342900" eaLnBrk="1" hangingPunct="1">
              <a:lnSpc>
                <a:spcPct val="80000"/>
              </a:lnSpc>
            </a:pPr>
            <a:r>
              <a:rPr lang="en-GB" altLang="en-US" sz="2800" dirty="0">
                <a:solidFill>
                  <a:schemeClr val="bg1"/>
                </a:solidFill>
                <a:latin typeface="Arial" panose="020B0604020202020204" pitchFamily="34" charset="0"/>
              </a:rPr>
              <a:t>The protein composition of a cell depends on gene transcription, translation of mRNA into proteins, and the stability of the proteins themselves.</a:t>
            </a:r>
            <a:endParaRPr lang="sr-Cyrl-CS" altLang="en-US" sz="2800" dirty="0">
              <a:solidFill>
                <a:schemeClr val="bg1"/>
              </a:solidFill>
              <a:latin typeface="Arial" panose="020B0604020202020204" pitchFamily="34" charset="0"/>
            </a:endParaRPr>
          </a:p>
          <a:p>
            <a:pPr marL="342900" indent="-342900" eaLnBrk="1" hangingPunct="1">
              <a:lnSpc>
                <a:spcPct val="80000"/>
              </a:lnSpc>
            </a:pPr>
            <a:endParaRPr lang="sr-Cyrl-CS" altLang="en-US" sz="2800" dirty="0">
              <a:solidFill>
                <a:schemeClr val="bg1"/>
              </a:solidFill>
              <a:latin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D2523639-4712-73A3-DF61-BF37C701F132}"/>
              </a:ext>
            </a:extLst>
          </p:cNvPr>
          <p:cNvSpPr>
            <a:spLocks noGrp="1"/>
          </p:cNvSpPr>
          <p:nvPr>
            <p:ph type="title" idx="4294967295"/>
          </p:nvPr>
        </p:nvSpPr>
        <p:spPr>
          <a:xfrm>
            <a:off x="457200" y="152400"/>
            <a:ext cx="8458200" cy="1143000"/>
          </a:xfrm>
        </p:spPr>
        <p:txBody>
          <a:bodyPr/>
          <a:lstStyle/>
          <a:p>
            <a:pPr algn="ctr"/>
            <a:r>
              <a:rPr lang="sr-Cyrl-CS" altLang="en-US" sz="4400" b="1" dirty="0">
                <a:solidFill>
                  <a:schemeClr val="bg1"/>
                </a:solidFill>
                <a:latin typeface="Arial" panose="020B0604020202020204" pitchFamily="34" charset="0"/>
              </a:rPr>
              <a:t>А) </a:t>
            </a:r>
            <a:r>
              <a:rPr lang="en-GB" altLang="en-US" sz="4400" b="1" dirty="0">
                <a:solidFill>
                  <a:schemeClr val="bg1"/>
                </a:solidFill>
                <a:latin typeface="Arial" panose="020B0604020202020204" pitchFamily="34" charset="0"/>
              </a:rPr>
              <a:t>Gene regulatory sequences </a:t>
            </a:r>
            <a:r>
              <a:rPr lang="sr-Cyrl-CS" altLang="en-US" sz="4400" b="1" dirty="0">
                <a:solidFill>
                  <a:schemeClr val="bg1"/>
                </a:solidFill>
                <a:latin typeface="Arial" panose="020B0604020202020204" pitchFamily="34" charset="0"/>
              </a:rPr>
              <a:t>:</a:t>
            </a:r>
            <a:endParaRPr lang="en-US" altLang="en-US" sz="4400" b="1" dirty="0">
              <a:solidFill>
                <a:schemeClr val="bg1"/>
              </a:solidFill>
              <a:latin typeface="Arial" panose="020B0604020202020204" pitchFamily="34" charset="0"/>
            </a:endParaRPr>
          </a:p>
        </p:txBody>
      </p:sp>
      <p:sp>
        <p:nvSpPr>
          <p:cNvPr id="25603" name="Rectangle 3">
            <a:extLst>
              <a:ext uri="{FF2B5EF4-FFF2-40B4-BE49-F238E27FC236}">
                <a16:creationId xmlns:a16="http://schemas.microsoft.com/office/drawing/2014/main" id="{C778762B-F372-E68B-0C27-618DE2984440}"/>
              </a:ext>
            </a:extLst>
          </p:cNvPr>
          <p:cNvSpPr>
            <a:spLocks noGrp="1"/>
          </p:cNvSpPr>
          <p:nvPr>
            <p:ph type="body" idx="4294967295"/>
          </p:nvPr>
        </p:nvSpPr>
        <p:spPr>
          <a:xfrm>
            <a:off x="228600" y="1447800"/>
            <a:ext cx="8458200" cy="5181600"/>
          </a:xfrm>
        </p:spPr>
        <p:txBody>
          <a:bodyPr/>
          <a:lstStyle/>
          <a:p>
            <a:pPr marL="609600" indent="-609600" eaLnBrk="1" hangingPunct="1">
              <a:lnSpc>
                <a:spcPct val="90000"/>
              </a:lnSpc>
            </a:pPr>
            <a:r>
              <a:rPr lang="en-GB" altLang="en-US" b="1" dirty="0">
                <a:solidFill>
                  <a:srgbClr val="FF0000"/>
                </a:solidFill>
                <a:latin typeface="Arial" panose="020B0604020202020204" pitchFamily="34" charset="0"/>
              </a:rPr>
              <a:t>The promoter consists of: </a:t>
            </a:r>
            <a:r>
              <a:rPr lang="en-GB" altLang="en-US" dirty="0">
                <a:solidFill>
                  <a:schemeClr val="bg1"/>
                </a:solidFill>
                <a:latin typeface="Arial" panose="020B0604020202020204" pitchFamily="34" charset="0"/>
              </a:rPr>
              <a:t>core - TATA box and transcription start point</a:t>
            </a:r>
          </a:p>
          <a:p>
            <a:pPr marL="609600" indent="-609600" eaLnBrk="1" hangingPunct="1">
              <a:lnSpc>
                <a:spcPct val="90000"/>
              </a:lnSpc>
            </a:pPr>
            <a:endParaRPr lang="en-GB" altLang="en-US" b="1" dirty="0">
              <a:solidFill>
                <a:srgbClr val="FF0000"/>
              </a:solidFill>
              <a:latin typeface="Arial" panose="020B0604020202020204" pitchFamily="34" charset="0"/>
            </a:endParaRPr>
          </a:p>
          <a:p>
            <a:pPr marL="609600" indent="-609600" eaLnBrk="1" hangingPunct="1">
              <a:lnSpc>
                <a:spcPct val="90000"/>
              </a:lnSpc>
            </a:pPr>
            <a:r>
              <a:rPr lang="en-GB" altLang="en-US" b="1" dirty="0">
                <a:solidFill>
                  <a:srgbClr val="FF0000"/>
                </a:solidFill>
                <a:latin typeface="Arial" panose="020B0604020202020204" pitchFamily="34" charset="0"/>
              </a:rPr>
              <a:t>Proximal sequences </a:t>
            </a:r>
            <a:r>
              <a:rPr lang="en-GB" altLang="en-US" b="1" dirty="0">
                <a:solidFill>
                  <a:schemeClr val="bg1"/>
                </a:solidFill>
                <a:latin typeface="Arial" panose="020B0604020202020204" pitchFamily="34" charset="0"/>
              </a:rPr>
              <a:t>- </a:t>
            </a:r>
            <a:r>
              <a:rPr lang="en-GB" altLang="en-US" dirty="0">
                <a:solidFill>
                  <a:schemeClr val="bg1"/>
                </a:solidFill>
                <a:latin typeface="Arial" panose="020B0604020202020204" pitchFamily="34" charset="0"/>
              </a:rPr>
              <a:t>in front of the promoter, at a distance of about 200 nucleotides, or in the promoter (CAAT, GC). Proximal sequences enhance or, less often, reduce the intensity of transcription</a:t>
            </a:r>
          </a:p>
          <a:p>
            <a:pPr marL="609600" indent="-609600" eaLnBrk="1" hangingPunct="1">
              <a:lnSpc>
                <a:spcPct val="90000"/>
              </a:lnSpc>
            </a:pPr>
            <a:endParaRPr lang="en-GB" altLang="en-US" b="1" dirty="0">
              <a:solidFill>
                <a:srgbClr val="FF0000"/>
              </a:solidFill>
              <a:latin typeface="Arial" panose="020B0604020202020204" pitchFamily="34" charset="0"/>
            </a:endParaRPr>
          </a:p>
          <a:p>
            <a:pPr marL="609600" indent="-609600" eaLnBrk="1" hangingPunct="1">
              <a:lnSpc>
                <a:spcPct val="90000"/>
              </a:lnSpc>
            </a:pPr>
            <a:r>
              <a:rPr lang="en-GB" altLang="en-US" b="1" dirty="0">
                <a:solidFill>
                  <a:srgbClr val="FF0000"/>
                </a:solidFill>
                <a:latin typeface="Arial" panose="020B0604020202020204" pitchFamily="34" charset="0"/>
              </a:rPr>
              <a:t>Enhancers and silencers </a:t>
            </a:r>
            <a:r>
              <a:rPr lang="en-GB" altLang="en-US" dirty="0">
                <a:solidFill>
                  <a:schemeClr val="bg1"/>
                </a:solidFill>
                <a:latin typeface="Arial" panose="020B0604020202020204" pitchFamily="34" charset="0"/>
              </a:rPr>
              <a:t>- several thousand nucleotides downstream of the promoter - distal regulatory sequences</a:t>
            </a:r>
            <a:endParaRPr lang="en-US" altLang="en-US" sz="1800" dirty="0">
              <a:solidFill>
                <a:schemeClr val="bg1"/>
              </a:solidFill>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AFBF39DD-6EC3-3562-1712-1C31D4A1FBCE}"/>
              </a:ext>
            </a:extLst>
          </p:cNvPr>
          <p:cNvSpPr>
            <a:spLocks noGrp="1"/>
          </p:cNvSpPr>
          <p:nvPr>
            <p:ph type="title" idx="4294967295"/>
          </p:nvPr>
        </p:nvSpPr>
        <p:spPr>
          <a:xfrm>
            <a:off x="381000" y="228600"/>
            <a:ext cx="8229600" cy="1139825"/>
          </a:xfrm>
        </p:spPr>
        <p:txBody>
          <a:bodyPr lIns="91440" rIns="91440" bIns="45720" anchor="t"/>
          <a:lstStyle/>
          <a:p>
            <a:pPr algn="ctr" eaLnBrk="1" hangingPunct="1"/>
            <a:r>
              <a:rPr lang="en-GB" altLang="en-US" sz="4600" b="1" dirty="0">
                <a:solidFill>
                  <a:schemeClr val="bg1"/>
                </a:solidFill>
                <a:latin typeface="Arial" panose="020B0604020202020204" pitchFamily="34" charset="0"/>
              </a:rPr>
              <a:t>Transcriptional unit and regulatory sequences</a:t>
            </a:r>
            <a:endParaRPr lang="en-US" altLang="en-US" sz="4600" b="1" dirty="0">
              <a:solidFill>
                <a:schemeClr val="bg1"/>
              </a:solidFill>
              <a:latin typeface="Arial" panose="020B0604020202020204" pitchFamily="34" charset="0"/>
            </a:endParaRPr>
          </a:p>
        </p:txBody>
      </p:sp>
      <p:pic>
        <p:nvPicPr>
          <p:cNvPr id="26627" name="Picture 6" descr="enhance1">
            <a:extLst>
              <a:ext uri="{FF2B5EF4-FFF2-40B4-BE49-F238E27FC236}">
                <a16:creationId xmlns:a16="http://schemas.microsoft.com/office/drawing/2014/main" id="{41650F0E-132E-A98F-1258-103D7C04B178}"/>
              </a:ext>
            </a:extLst>
          </p:cNvPr>
          <p:cNvPicPr>
            <a:picLocks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28600" y="2057400"/>
            <a:ext cx="8534400" cy="3124200"/>
          </a:xfrm>
          <a:solidFill>
            <a:srgbClr val="00FFFF"/>
          </a:solid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EB7026CB-438B-1797-D91A-0E28CA05C2E6}"/>
              </a:ext>
            </a:extLst>
          </p:cNvPr>
          <p:cNvSpPr>
            <a:spLocks noGrp="1"/>
          </p:cNvSpPr>
          <p:nvPr>
            <p:ph type="title" idx="4294967295"/>
          </p:nvPr>
        </p:nvSpPr>
        <p:spPr>
          <a:xfrm>
            <a:off x="457200" y="304800"/>
            <a:ext cx="8458200" cy="1143000"/>
          </a:xfrm>
        </p:spPr>
        <p:txBody>
          <a:bodyPr lIns="91440" rIns="91440" bIns="45720" anchor="t"/>
          <a:lstStyle/>
          <a:p>
            <a:pPr algn="ctr" eaLnBrk="1" hangingPunct="1"/>
            <a:r>
              <a:rPr lang="sr-Latn-RS" altLang="en-US" sz="4400" b="1" dirty="0">
                <a:solidFill>
                  <a:schemeClr val="bg1"/>
                </a:solidFill>
                <a:latin typeface="Arial" panose="020B0604020202020204" pitchFamily="34" charset="0"/>
              </a:rPr>
              <a:t>B</a:t>
            </a:r>
            <a:r>
              <a:rPr lang="sr-Cyrl-CS" altLang="en-US" sz="4400" b="1" dirty="0">
                <a:solidFill>
                  <a:schemeClr val="bg1"/>
                </a:solidFill>
                <a:latin typeface="Arial" panose="020B0604020202020204" pitchFamily="34" charset="0"/>
              </a:rPr>
              <a:t>) </a:t>
            </a:r>
            <a:r>
              <a:rPr lang="sr-Latn-RS" altLang="en-US" sz="4400" b="1" dirty="0" err="1">
                <a:solidFill>
                  <a:schemeClr val="bg1"/>
                </a:solidFill>
                <a:latin typeface="Arial" panose="020B0604020202020204" pitchFamily="34" charset="0"/>
              </a:rPr>
              <a:t>Regulatory</a:t>
            </a:r>
            <a:r>
              <a:rPr lang="sr-Latn-RS" altLang="en-US" sz="4400" b="1" dirty="0">
                <a:solidFill>
                  <a:schemeClr val="bg1"/>
                </a:solidFill>
                <a:latin typeface="Arial" panose="020B0604020202020204" pitchFamily="34" charset="0"/>
              </a:rPr>
              <a:t> </a:t>
            </a:r>
            <a:r>
              <a:rPr lang="sr-Latn-RS" altLang="en-US" sz="4400" b="1" dirty="0" err="1">
                <a:solidFill>
                  <a:schemeClr val="bg1"/>
                </a:solidFill>
                <a:latin typeface="Arial" panose="020B0604020202020204" pitchFamily="34" charset="0"/>
              </a:rPr>
              <a:t>proteins</a:t>
            </a:r>
            <a:r>
              <a:rPr lang="sr-Cyrl-CS" altLang="en-US" sz="4400" b="1" dirty="0">
                <a:solidFill>
                  <a:schemeClr val="bg1"/>
                </a:solidFill>
                <a:latin typeface="Arial" panose="020B0604020202020204" pitchFamily="34" charset="0"/>
              </a:rPr>
              <a:t>:</a:t>
            </a:r>
            <a:endParaRPr lang="en-US" altLang="en-US" sz="4400" b="1" dirty="0">
              <a:solidFill>
                <a:schemeClr val="bg1"/>
              </a:solidFill>
              <a:latin typeface="Arial" panose="020B0604020202020204" pitchFamily="34" charset="0"/>
            </a:endParaRPr>
          </a:p>
        </p:txBody>
      </p:sp>
      <p:sp>
        <p:nvSpPr>
          <p:cNvPr id="27651" name="Rectangle 3">
            <a:extLst>
              <a:ext uri="{FF2B5EF4-FFF2-40B4-BE49-F238E27FC236}">
                <a16:creationId xmlns:a16="http://schemas.microsoft.com/office/drawing/2014/main" id="{611F6FCB-685F-B9D7-5899-F994DB5E9098}"/>
              </a:ext>
            </a:extLst>
          </p:cNvPr>
          <p:cNvSpPr>
            <a:spLocks noGrp="1"/>
          </p:cNvSpPr>
          <p:nvPr>
            <p:ph type="body" sz="half" idx="4294967295"/>
          </p:nvPr>
        </p:nvSpPr>
        <p:spPr>
          <a:xfrm>
            <a:off x="152400" y="1447800"/>
            <a:ext cx="8305800" cy="2514600"/>
          </a:xfrm>
        </p:spPr>
        <p:txBody>
          <a:bodyPr/>
          <a:lstStyle/>
          <a:p>
            <a:pPr marL="342900" indent="-342900" eaLnBrk="1" hangingPunct="1"/>
            <a:r>
              <a:rPr lang="en-GB" altLang="en-US" sz="2800" dirty="0">
                <a:solidFill>
                  <a:schemeClr val="bg1"/>
                </a:solidFill>
                <a:latin typeface="Arial" panose="020B0604020202020204" pitchFamily="34" charset="0"/>
              </a:rPr>
              <a:t>Regulatory proteins associated with enhancers - </a:t>
            </a:r>
            <a:r>
              <a:rPr lang="en-GB" altLang="en-US" sz="2800" b="1" dirty="0">
                <a:solidFill>
                  <a:srgbClr val="FF0000"/>
                </a:solidFill>
                <a:latin typeface="Arial" panose="020B0604020202020204" pitchFamily="34" charset="0"/>
              </a:rPr>
              <a:t>ACTIVATORS</a:t>
            </a:r>
          </a:p>
          <a:p>
            <a:pPr marL="342900" indent="-342900" eaLnBrk="1" hangingPunct="1"/>
            <a:endParaRPr lang="en-GB" altLang="en-US" sz="2800" dirty="0">
              <a:solidFill>
                <a:schemeClr val="bg1"/>
              </a:solidFill>
              <a:latin typeface="Arial" panose="020B0604020202020204" pitchFamily="34" charset="0"/>
            </a:endParaRPr>
          </a:p>
          <a:p>
            <a:pPr marL="342900" indent="-342900" eaLnBrk="1" hangingPunct="1"/>
            <a:r>
              <a:rPr lang="en-GB" altLang="en-US" sz="2800" dirty="0">
                <a:solidFill>
                  <a:schemeClr val="bg1"/>
                </a:solidFill>
                <a:latin typeface="Arial" panose="020B0604020202020204" pitchFamily="34" charset="0"/>
              </a:rPr>
              <a:t>Regulatory proteins associated with silencers - </a:t>
            </a:r>
            <a:r>
              <a:rPr lang="en-GB" altLang="en-US" sz="2800" b="1" dirty="0">
                <a:solidFill>
                  <a:srgbClr val="FF0000"/>
                </a:solidFill>
                <a:latin typeface="Arial" panose="020B0604020202020204" pitchFamily="34" charset="0"/>
              </a:rPr>
              <a:t>INHIBITORS - REPRESSORS</a:t>
            </a:r>
            <a:endParaRPr lang="en-US" altLang="en-US" sz="2800" b="1" dirty="0">
              <a:solidFill>
                <a:srgbClr val="FF0000"/>
              </a:solidFill>
              <a:latin typeface="Arial" panose="020B0604020202020204" pitchFamily="34" charset="0"/>
            </a:endParaRPr>
          </a:p>
        </p:txBody>
      </p:sp>
      <p:sp>
        <p:nvSpPr>
          <p:cNvPr id="27652" name="Rectangle 5">
            <a:extLst>
              <a:ext uri="{FF2B5EF4-FFF2-40B4-BE49-F238E27FC236}">
                <a16:creationId xmlns:a16="http://schemas.microsoft.com/office/drawing/2014/main" id="{CA99785B-D8A0-E463-80B8-9C2F75AEA6AC}"/>
              </a:ext>
            </a:extLst>
          </p:cNvPr>
          <p:cNvSpPr>
            <a:spLocks noGrp="1"/>
          </p:cNvSpPr>
          <p:nvPr>
            <p:ph type="body" sz="half" idx="4294967295"/>
          </p:nvPr>
        </p:nvSpPr>
        <p:spPr>
          <a:xfrm>
            <a:off x="228600" y="4114800"/>
            <a:ext cx="8534400" cy="2743200"/>
          </a:xfrm>
        </p:spPr>
        <p:txBody>
          <a:bodyPr/>
          <a:lstStyle/>
          <a:p>
            <a:pPr marL="495300" indent="-495300" eaLnBrk="1" hangingPunct="1">
              <a:buFont typeface="Wingdings 2" pitchFamily="2" charset="2"/>
              <a:buNone/>
            </a:pPr>
            <a:r>
              <a:rPr lang="en-GB" altLang="en-US" sz="2800" dirty="0">
                <a:solidFill>
                  <a:schemeClr val="bg1"/>
                </a:solidFill>
                <a:latin typeface="Arial" panose="020B0604020202020204" pitchFamily="34" charset="0"/>
              </a:rPr>
              <a:t>Types of regulatory proteins:</a:t>
            </a:r>
          </a:p>
          <a:p>
            <a:pPr eaLnBrk="1" hangingPunct="1">
              <a:buFont typeface="Wingdings" pitchFamily="2" charset="2"/>
              <a:buChar char="Ø"/>
            </a:pPr>
            <a:r>
              <a:rPr lang="en-GB" altLang="en-US" sz="2800" dirty="0">
                <a:solidFill>
                  <a:schemeClr val="bg1"/>
                </a:solidFill>
                <a:latin typeface="Arial" panose="020B0604020202020204" pitchFamily="34" charset="0"/>
              </a:rPr>
              <a:t>DNA binding</a:t>
            </a:r>
          </a:p>
          <a:p>
            <a:pPr eaLnBrk="1" hangingPunct="1">
              <a:buFont typeface="Wingdings" pitchFamily="2" charset="2"/>
              <a:buChar char="Ø"/>
            </a:pPr>
            <a:r>
              <a:rPr lang="en-GB" altLang="en-US" sz="2800" dirty="0">
                <a:solidFill>
                  <a:schemeClr val="bg1"/>
                </a:solidFill>
                <a:latin typeface="Arial" panose="020B0604020202020204" pitchFamily="34" charset="0"/>
              </a:rPr>
              <a:t>that bind to each other</a:t>
            </a:r>
          </a:p>
          <a:p>
            <a:pPr eaLnBrk="1" hangingPunct="1">
              <a:buFont typeface="Wingdings" pitchFamily="2" charset="2"/>
              <a:buChar char="Ø"/>
            </a:pPr>
            <a:r>
              <a:rPr lang="en-GB" altLang="en-US" sz="2800" dirty="0">
                <a:solidFill>
                  <a:schemeClr val="bg1"/>
                </a:solidFill>
                <a:latin typeface="Arial" panose="020B0604020202020204" pitchFamily="34" charset="0"/>
              </a:rPr>
              <a:t>that bind to RNA polymerase</a:t>
            </a:r>
            <a:endParaRPr lang="sr-Cyrl-CS" altLang="en-US" sz="2800" dirty="0">
              <a:solidFill>
                <a:schemeClr val="bg1"/>
              </a:solidFill>
              <a:latin typeface="Arial" panose="020B0604020202020204" pitchFamily="34" charset="0"/>
            </a:endParaRPr>
          </a:p>
          <a:p>
            <a:pPr marL="495300" indent="-495300" eaLnBrk="1" hangingPunct="1">
              <a:buFont typeface="Wingdings 2" pitchFamily="2" charset="2"/>
              <a:buNone/>
            </a:pPr>
            <a:endParaRPr lang="en-US" altLang="en-US" sz="2800" dirty="0">
              <a:solidFill>
                <a:schemeClr val="bg1"/>
              </a:solidFill>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45ECF0D-A13C-FAEA-138B-77D1BBD0A7E9}"/>
              </a:ext>
            </a:extLst>
          </p:cNvPr>
          <p:cNvSpPr>
            <a:spLocks noGrp="1"/>
          </p:cNvSpPr>
          <p:nvPr>
            <p:ph type="title" idx="4294967295"/>
          </p:nvPr>
        </p:nvSpPr>
        <p:spPr>
          <a:xfrm>
            <a:off x="457200" y="381000"/>
            <a:ext cx="8229600" cy="1143000"/>
          </a:xfrm>
        </p:spPr>
        <p:txBody>
          <a:bodyPr/>
          <a:lstStyle/>
          <a:p>
            <a:r>
              <a:rPr lang="en-US" altLang="en-US" sz="4000" b="1" dirty="0">
                <a:solidFill>
                  <a:schemeClr val="bg1"/>
                </a:solidFill>
                <a:latin typeface="Arial" panose="020B0604020202020204" pitchFamily="34" charset="0"/>
              </a:rPr>
              <a:t>TRANSCRIPTION REGULATION</a:t>
            </a:r>
          </a:p>
        </p:txBody>
      </p:sp>
      <p:pic>
        <p:nvPicPr>
          <p:cNvPr id="28677" name="Picture 5" descr="Positive and Negative Regulation">
            <a:extLst>
              <a:ext uri="{FF2B5EF4-FFF2-40B4-BE49-F238E27FC236}">
                <a16:creationId xmlns:a16="http://schemas.microsoft.com/office/drawing/2014/main" id="{E1D050B8-B22E-9F43-ABFA-7A26D01E4A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62200"/>
            <a:ext cx="9144000" cy="3867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AB045643-21CD-D025-9946-FD0D25C16A2A}"/>
              </a:ext>
            </a:extLst>
          </p:cNvPr>
          <p:cNvSpPr>
            <a:spLocks noGrp="1"/>
          </p:cNvSpPr>
          <p:nvPr>
            <p:ph type="title" idx="4294967295"/>
          </p:nvPr>
        </p:nvSpPr>
        <p:spPr>
          <a:xfrm>
            <a:off x="457200" y="228600"/>
            <a:ext cx="8229600" cy="1143000"/>
          </a:xfrm>
        </p:spPr>
        <p:txBody>
          <a:bodyPr lIns="91440" rIns="91440" bIns="45720" anchor="t"/>
          <a:lstStyle/>
          <a:p>
            <a:pPr algn="ctr" eaLnBrk="1" hangingPunct="1"/>
            <a:r>
              <a:rPr lang="en-GB" altLang="en-US" sz="4000" b="1" dirty="0">
                <a:solidFill>
                  <a:schemeClr val="bg1"/>
                </a:solidFill>
                <a:latin typeface="Arial" panose="020B0604020202020204" pitchFamily="34" charset="0"/>
              </a:rPr>
              <a:t>Hormones as transcription regulators</a:t>
            </a:r>
            <a:endParaRPr lang="en-US" altLang="en-US" sz="4000" b="1" dirty="0">
              <a:solidFill>
                <a:schemeClr val="bg1"/>
              </a:solidFill>
              <a:latin typeface="Arial" panose="020B0604020202020204" pitchFamily="34" charset="0"/>
            </a:endParaRPr>
          </a:p>
        </p:txBody>
      </p:sp>
      <p:sp>
        <p:nvSpPr>
          <p:cNvPr id="29699" name="Rectangle 3">
            <a:extLst>
              <a:ext uri="{FF2B5EF4-FFF2-40B4-BE49-F238E27FC236}">
                <a16:creationId xmlns:a16="http://schemas.microsoft.com/office/drawing/2014/main" id="{B5517B13-3F70-7FAB-2DE4-764E09055C26}"/>
              </a:ext>
            </a:extLst>
          </p:cNvPr>
          <p:cNvSpPr>
            <a:spLocks noGrp="1" noChangeArrowheads="1"/>
          </p:cNvSpPr>
          <p:nvPr>
            <p:ph type="body" idx="4294967295"/>
          </p:nvPr>
        </p:nvSpPr>
        <p:spPr>
          <a:xfrm>
            <a:off x="228600" y="1676400"/>
            <a:ext cx="8458200" cy="4800600"/>
          </a:xfrm>
        </p:spPr>
        <p:txBody>
          <a:bodyPr/>
          <a:lstStyle/>
          <a:p>
            <a:pPr eaLnBrk="1" hangingPunct="1">
              <a:buFont typeface="Wingdings 2" panose="05020102010507070707" pitchFamily="18" charset="2"/>
              <a:buChar char=""/>
              <a:defRPr/>
            </a:pPr>
            <a:r>
              <a:rPr lang="en-GB" altLang="en-US" sz="2400" dirty="0">
                <a:solidFill>
                  <a:schemeClr val="bg1"/>
                </a:solidFill>
                <a:latin typeface="Arial" panose="020B0604020202020204" pitchFamily="34" charset="0"/>
              </a:rPr>
              <a:t>Activators of inducible TFs are steroid, thyroid hormones and retinoic acid.</a:t>
            </a:r>
          </a:p>
          <a:p>
            <a:pPr eaLnBrk="1" hangingPunct="1">
              <a:buFont typeface="Wingdings 2" panose="05020102010507070707" pitchFamily="18" charset="2"/>
              <a:buChar char=""/>
              <a:defRPr/>
            </a:pPr>
            <a:r>
              <a:rPr lang="en-GB" altLang="en-US" sz="2400" dirty="0">
                <a:solidFill>
                  <a:schemeClr val="bg1"/>
                </a:solidFill>
                <a:latin typeface="Arial" panose="020B0604020202020204" pitchFamily="34" charset="0"/>
              </a:rPr>
              <a:t>Inducible transcription factors - they are induced by </a:t>
            </a:r>
            <a:r>
              <a:rPr lang="en-GB" altLang="en-US" sz="2400" dirty="0" err="1">
                <a:solidFill>
                  <a:schemeClr val="bg1"/>
                </a:solidFill>
                <a:latin typeface="Arial" panose="020B0604020202020204" pitchFamily="34" charset="0"/>
              </a:rPr>
              <a:t>signaling</a:t>
            </a:r>
            <a:r>
              <a:rPr lang="en-GB" altLang="en-US" sz="2400" dirty="0">
                <a:solidFill>
                  <a:schemeClr val="bg1"/>
                </a:solidFill>
                <a:latin typeface="Arial" panose="020B0604020202020204" pitchFamily="34" charset="0"/>
              </a:rPr>
              <a:t> molecules coming from outside the cell.</a:t>
            </a:r>
          </a:p>
          <a:p>
            <a:pPr eaLnBrk="1" hangingPunct="1">
              <a:buFont typeface="Wingdings 2" panose="05020102010507070707" pitchFamily="18" charset="2"/>
              <a:buChar char=""/>
              <a:defRPr/>
            </a:pPr>
            <a:endParaRPr lang="en-GB" altLang="en-US" sz="2400" b="1" i="1" dirty="0">
              <a:solidFill>
                <a:schemeClr val="bg1"/>
              </a:solidFill>
              <a:latin typeface="Arial" panose="020B0604020202020204" pitchFamily="34" charset="0"/>
            </a:endParaRPr>
          </a:p>
          <a:p>
            <a:pPr eaLnBrk="1" hangingPunct="1">
              <a:buFont typeface="Wingdings 2" panose="05020102010507070707" pitchFamily="18" charset="2"/>
              <a:buChar char=""/>
              <a:defRPr/>
            </a:pPr>
            <a:r>
              <a:rPr lang="en-GB" altLang="en-US" sz="2400" b="1" i="1" dirty="0">
                <a:solidFill>
                  <a:srgbClr val="0000CC"/>
                </a:solidFill>
                <a:latin typeface="Arial" panose="020B0604020202020204" pitchFamily="34" charset="0"/>
              </a:rPr>
              <a:t>Mechanism of action of steroid hormones:</a:t>
            </a:r>
          </a:p>
          <a:p>
            <a:pPr marL="0" indent="0" eaLnBrk="1" hangingPunct="1">
              <a:buNone/>
              <a:defRPr/>
            </a:pPr>
            <a:r>
              <a:rPr lang="en-GB" altLang="en-US" sz="2400" dirty="0">
                <a:solidFill>
                  <a:schemeClr val="bg1"/>
                </a:solidFill>
                <a:latin typeface="Arial" panose="020B0604020202020204" pitchFamily="34" charset="0"/>
              </a:rPr>
              <a:t>Steroid hormones cross the cell membrane and bind to intracellular receptors, and then this HORMONE-RECEPTOR complex binds to the enhancer in the transcription unit and turns on transcription.</a:t>
            </a:r>
            <a:endParaRPr lang="sr-Latn-CS" altLang="en-US" sz="2400" dirty="0">
              <a:solidFill>
                <a:schemeClr val="bg1"/>
              </a:solidFill>
              <a:latin typeface="Arial" panose="020B0604020202020204" pitchFamily="34" charset="0"/>
            </a:endParaRPr>
          </a:p>
          <a:p>
            <a:pPr marL="609600" indent="-609600" eaLnBrk="1" hangingPunct="1">
              <a:buFont typeface="Wingdings 2" panose="05020102010507070707" pitchFamily="18" charset="2"/>
              <a:buNone/>
              <a:defRPr/>
            </a:pPr>
            <a:endParaRPr lang="en-US" altLang="en-US" sz="1300" i="1" dirty="0">
              <a:solidFill>
                <a:schemeClr val="bg1"/>
              </a:solidFill>
              <a:latin typeface="Constantia" panose="02030602050306030303"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A3B64089-E22C-93A8-E9A9-5B37647FD27D}"/>
              </a:ext>
            </a:extLst>
          </p:cNvPr>
          <p:cNvSpPr>
            <a:spLocks noGrp="1"/>
          </p:cNvSpPr>
          <p:nvPr>
            <p:ph type="title" idx="4294967295"/>
          </p:nvPr>
        </p:nvSpPr>
        <p:spPr>
          <a:xfrm>
            <a:off x="-25400" y="1066800"/>
            <a:ext cx="9144000" cy="1143000"/>
          </a:xfrm>
        </p:spPr>
        <p:txBody>
          <a:bodyPr lIns="91440" rIns="91440" bIns="45720" anchor="t"/>
          <a:lstStyle/>
          <a:p>
            <a:pPr algn="ctr" eaLnBrk="1" hangingPunct="1"/>
            <a:r>
              <a:rPr lang="en-US" altLang="en-US" sz="4400" b="1" dirty="0">
                <a:solidFill>
                  <a:schemeClr val="bg1"/>
                </a:solidFill>
                <a:latin typeface="Arial" panose="020B0604020202020204" pitchFamily="34" charset="0"/>
              </a:rPr>
              <a:t>3. </a:t>
            </a:r>
            <a:r>
              <a:rPr lang="en-GB" altLang="en-US" sz="4400" b="1" dirty="0">
                <a:solidFill>
                  <a:schemeClr val="bg1"/>
                </a:solidFill>
                <a:latin typeface="Arial" panose="020B0604020202020204" pitchFamily="34" charset="0"/>
              </a:rPr>
              <a:t>Posttranscriptional regulation</a:t>
            </a:r>
            <a:endParaRPr lang="en-US" altLang="en-US" sz="4400" dirty="0">
              <a:latin typeface="Calibri" panose="020F0502020204030204" pitchFamily="34" charset="0"/>
            </a:endParaRPr>
          </a:p>
        </p:txBody>
      </p:sp>
      <p:sp>
        <p:nvSpPr>
          <p:cNvPr id="30723" name="Rectangle 3">
            <a:extLst>
              <a:ext uri="{FF2B5EF4-FFF2-40B4-BE49-F238E27FC236}">
                <a16:creationId xmlns:a16="http://schemas.microsoft.com/office/drawing/2014/main" id="{852E077C-435A-A730-64AD-B0D390381157}"/>
              </a:ext>
            </a:extLst>
          </p:cNvPr>
          <p:cNvSpPr>
            <a:spLocks noGrp="1"/>
          </p:cNvSpPr>
          <p:nvPr>
            <p:ph type="body" idx="4294967295"/>
          </p:nvPr>
        </p:nvSpPr>
        <p:spPr>
          <a:xfrm>
            <a:off x="457200" y="2743200"/>
            <a:ext cx="8229600" cy="3429000"/>
          </a:xfrm>
        </p:spPr>
        <p:txBody>
          <a:bodyPr/>
          <a:lstStyle/>
          <a:p>
            <a:pPr marL="609600" indent="-609600" eaLnBrk="1" hangingPunct="1">
              <a:buFont typeface="Wingdings 2" pitchFamily="2" charset="2"/>
              <a:buNone/>
            </a:pPr>
            <a:r>
              <a:rPr lang="en-GB" sz="2800" dirty="0">
                <a:solidFill>
                  <a:schemeClr val="bg1"/>
                </a:solidFill>
              </a:rPr>
              <a:t>Includes control of: </a:t>
            </a:r>
          </a:p>
          <a:p>
            <a:pPr marL="609600" indent="-609600" eaLnBrk="1" hangingPunct="1">
              <a:buFont typeface="Wingdings 2" pitchFamily="2" charset="2"/>
              <a:buAutoNum type="alphaUcParenR"/>
            </a:pPr>
            <a:r>
              <a:rPr lang="en-GB" sz="2800" dirty="0">
                <a:solidFill>
                  <a:schemeClr val="bg1"/>
                </a:solidFill>
              </a:rPr>
              <a:t>processing - alternative splicing </a:t>
            </a:r>
          </a:p>
          <a:p>
            <a:pPr marL="609600" indent="-609600" eaLnBrk="1" hangingPunct="1">
              <a:buFont typeface="Wingdings 2" pitchFamily="2" charset="2"/>
              <a:buAutoNum type="alphaUcParenR"/>
            </a:pPr>
            <a:r>
              <a:rPr lang="en-GB" sz="2800" dirty="0">
                <a:solidFill>
                  <a:schemeClr val="bg1"/>
                </a:solidFill>
              </a:rPr>
              <a:t>RNA transport </a:t>
            </a:r>
          </a:p>
          <a:p>
            <a:pPr marL="609600" indent="-609600" eaLnBrk="1" hangingPunct="1">
              <a:buFont typeface="Wingdings 2" pitchFamily="2" charset="2"/>
              <a:buAutoNum type="alphaUcParenR"/>
            </a:pPr>
            <a:r>
              <a:rPr lang="en-GB" sz="2800" dirty="0">
                <a:solidFill>
                  <a:schemeClr val="bg1"/>
                </a:solidFill>
              </a:rPr>
              <a:t>RNA stability</a:t>
            </a:r>
            <a:endParaRPr lang="en-US" altLang="en-US" sz="2400" dirty="0">
              <a:solidFill>
                <a:schemeClr val="bg1"/>
              </a:solidFill>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05F7CA17-E3DE-FB67-94F9-16190C102CDA}"/>
              </a:ext>
            </a:extLst>
          </p:cNvPr>
          <p:cNvSpPr>
            <a:spLocks noGrp="1"/>
          </p:cNvSpPr>
          <p:nvPr>
            <p:ph type="title" idx="4294967295"/>
          </p:nvPr>
        </p:nvSpPr>
        <p:spPr>
          <a:xfrm>
            <a:off x="457200" y="228600"/>
            <a:ext cx="8229600" cy="1619250"/>
          </a:xfrm>
        </p:spPr>
        <p:txBody>
          <a:bodyPr lIns="91440" rIns="91440" bIns="45720" anchor="t"/>
          <a:lstStyle/>
          <a:p>
            <a:pPr algn="ctr" eaLnBrk="1" hangingPunct="1"/>
            <a:r>
              <a:rPr lang="sr-Cyrl-CS" altLang="en-US" sz="3200" b="1" dirty="0">
                <a:solidFill>
                  <a:schemeClr val="bg1"/>
                </a:solidFill>
                <a:latin typeface="Arial" panose="020B0604020202020204" pitchFamily="34" charset="0"/>
              </a:rPr>
              <a:t>А) </a:t>
            </a:r>
            <a:r>
              <a:rPr lang="en-GB" altLang="en-US" sz="3200" b="1" dirty="0">
                <a:solidFill>
                  <a:schemeClr val="bg1"/>
                </a:solidFill>
                <a:latin typeface="Arial" panose="020B0604020202020204" pitchFamily="34" charset="0"/>
              </a:rPr>
              <a:t>Processing control and alternative splicing</a:t>
            </a:r>
            <a:endParaRPr lang="en-US" altLang="en-US" sz="3200" b="1" dirty="0">
              <a:solidFill>
                <a:schemeClr val="bg1"/>
              </a:solidFill>
              <a:latin typeface="Arial" panose="020B0604020202020204" pitchFamily="34" charset="0"/>
            </a:endParaRPr>
          </a:p>
        </p:txBody>
      </p:sp>
      <p:sp>
        <p:nvSpPr>
          <p:cNvPr id="31747" name="Rectangle 3">
            <a:extLst>
              <a:ext uri="{FF2B5EF4-FFF2-40B4-BE49-F238E27FC236}">
                <a16:creationId xmlns:a16="http://schemas.microsoft.com/office/drawing/2014/main" id="{2DC534E4-A547-1019-8A12-89D37F2B5A37}"/>
              </a:ext>
            </a:extLst>
          </p:cNvPr>
          <p:cNvSpPr>
            <a:spLocks noGrp="1"/>
          </p:cNvSpPr>
          <p:nvPr>
            <p:ph type="body" idx="4294967295"/>
          </p:nvPr>
        </p:nvSpPr>
        <p:spPr/>
        <p:txBody>
          <a:bodyPr/>
          <a:lstStyle/>
          <a:p>
            <a:pPr marL="342900" indent="-342900" eaLnBrk="1" hangingPunct="1">
              <a:buFont typeface="Wingdings 2" pitchFamily="2" charset="2"/>
              <a:buNone/>
            </a:pPr>
            <a:endParaRPr lang="sr-Cyrl-CS" altLang="en-US" dirty="0">
              <a:latin typeface="Constantia" panose="02030602050306030303" pitchFamily="18" charset="0"/>
            </a:endParaRPr>
          </a:p>
          <a:p>
            <a:pPr marL="342900" indent="-342900" eaLnBrk="1" hangingPunct="1">
              <a:buNone/>
            </a:pPr>
            <a:r>
              <a:rPr lang="sr-Cyrl-CS" altLang="en-US" sz="2800" dirty="0">
                <a:solidFill>
                  <a:schemeClr val="bg1"/>
                </a:solidFill>
                <a:latin typeface="Arial" panose="020B0604020202020204" pitchFamily="34" charset="0"/>
              </a:rPr>
              <a:t> </a:t>
            </a:r>
            <a:r>
              <a:rPr lang="en-GB" altLang="en-US" sz="2800" dirty="0">
                <a:solidFill>
                  <a:schemeClr val="bg1"/>
                </a:solidFill>
                <a:latin typeface="Arial" panose="020B0604020202020204" pitchFamily="34" charset="0"/>
              </a:rPr>
              <a:t>It allows one gene to determine the synthesis of different proteins:</a:t>
            </a:r>
            <a:endParaRPr lang="en-US" altLang="en-US" sz="2800" dirty="0">
              <a:solidFill>
                <a:schemeClr val="bg1"/>
              </a:solidFill>
              <a:latin typeface="Arial" panose="020B0604020202020204" pitchFamily="34" charset="0"/>
            </a:endParaRPr>
          </a:p>
        </p:txBody>
      </p:sp>
      <p:pic>
        <p:nvPicPr>
          <p:cNvPr id="31748" name="Picture 5" descr="intron5">
            <a:extLst>
              <a:ext uri="{FF2B5EF4-FFF2-40B4-BE49-F238E27FC236}">
                <a16:creationId xmlns:a16="http://schemas.microsoft.com/office/drawing/2014/main" id="{88889572-DBC2-4A0E-C385-E9EC6F9856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962400"/>
            <a:ext cx="6667500" cy="1962150"/>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1E4C87A-3ED0-ABBE-840E-F19F2FAC2D63}"/>
              </a:ext>
            </a:extLst>
          </p:cNvPr>
          <p:cNvSpPr>
            <a:spLocks noGrp="1"/>
          </p:cNvSpPr>
          <p:nvPr>
            <p:ph type="title" idx="4294967295"/>
          </p:nvPr>
        </p:nvSpPr>
        <p:spPr>
          <a:xfrm>
            <a:off x="304800" y="704850"/>
            <a:ext cx="8610600" cy="1143000"/>
          </a:xfrm>
        </p:spPr>
        <p:txBody>
          <a:bodyPr lIns="91440" rIns="91440" bIns="45720" anchor="t"/>
          <a:lstStyle/>
          <a:p>
            <a:pPr algn="ctr" eaLnBrk="1" hangingPunct="1"/>
            <a:r>
              <a:rPr lang="sr-Latn-RS" altLang="en-US" sz="4400" b="1" dirty="0">
                <a:solidFill>
                  <a:schemeClr val="bg1"/>
                </a:solidFill>
                <a:latin typeface="Arial" panose="020B0604020202020204" pitchFamily="34" charset="0"/>
              </a:rPr>
              <a:t>B</a:t>
            </a:r>
            <a:r>
              <a:rPr lang="sr-Cyrl-CS" altLang="en-US" sz="4400" b="1" dirty="0">
                <a:solidFill>
                  <a:schemeClr val="bg1"/>
                </a:solidFill>
                <a:latin typeface="Arial" panose="020B0604020202020204" pitchFamily="34" charset="0"/>
              </a:rPr>
              <a:t>) </a:t>
            </a:r>
            <a:r>
              <a:rPr lang="en-GB" altLang="en-US" sz="4400" b="1" dirty="0">
                <a:solidFill>
                  <a:schemeClr val="bg1"/>
                </a:solidFill>
                <a:latin typeface="Arial" panose="020B0604020202020204" pitchFamily="34" charset="0"/>
              </a:rPr>
              <a:t>Control of mRNA transport</a:t>
            </a:r>
            <a:endParaRPr lang="en-US" altLang="en-US" sz="4400" b="1" dirty="0">
              <a:solidFill>
                <a:schemeClr val="bg1"/>
              </a:solidFill>
              <a:latin typeface="Arial" panose="020B0604020202020204" pitchFamily="34" charset="0"/>
            </a:endParaRPr>
          </a:p>
        </p:txBody>
      </p:sp>
      <p:sp>
        <p:nvSpPr>
          <p:cNvPr id="32771" name="Rectangle 3">
            <a:extLst>
              <a:ext uri="{FF2B5EF4-FFF2-40B4-BE49-F238E27FC236}">
                <a16:creationId xmlns:a16="http://schemas.microsoft.com/office/drawing/2014/main" id="{409A7F55-E965-7875-7AC6-6AA9E8249D8A}"/>
              </a:ext>
            </a:extLst>
          </p:cNvPr>
          <p:cNvSpPr>
            <a:spLocks noGrp="1"/>
          </p:cNvSpPr>
          <p:nvPr>
            <p:ph type="body" idx="4294967295"/>
          </p:nvPr>
        </p:nvSpPr>
        <p:spPr>
          <a:xfrm>
            <a:off x="457200" y="1935163"/>
            <a:ext cx="8229600" cy="4694237"/>
          </a:xfrm>
        </p:spPr>
        <p:txBody>
          <a:bodyPr/>
          <a:lstStyle/>
          <a:p>
            <a:pPr marL="342900" indent="-342900" eaLnBrk="1" hangingPunct="1"/>
            <a:r>
              <a:rPr lang="en-GB" altLang="en-US" sz="2800" dirty="0">
                <a:solidFill>
                  <a:schemeClr val="bg1"/>
                </a:solidFill>
                <a:latin typeface="Arial" panose="020B0604020202020204" pitchFamily="34" charset="0"/>
              </a:rPr>
              <a:t>Only 3% of mature mRNAs exit the nucleus and enter the cytoplasm.</a:t>
            </a:r>
            <a:endParaRPr lang="sr-Cyrl-CS" altLang="en-US" sz="2800" dirty="0">
              <a:solidFill>
                <a:schemeClr val="bg1"/>
              </a:solidFill>
              <a:latin typeface="Arial" panose="020B0604020202020204" pitchFamily="34" charset="0"/>
            </a:endParaRPr>
          </a:p>
          <a:p>
            <a:pPr marL="342900" indent="-342900" eaLnBrk="1" hangingPunct="1">
              <a:buFont typeface="Wingdings 2" pitchFamily="2" charset="2"/>
              <a:buNone/>
            </a:pPr>
            <a:endParaRPr lang="sr-Latn-CS" altLang="en-US" sz="2800" dirty="0">
              <a:solidFill>
                <a:schemeClr val="bg1"/>
              </a:solidFill>
              <a:latin typeface="Arial" panose="020B0604020202020204" pitchFamily="34" charset="0"/>
            </a:endParaRPr>
          </a:p>
          <a:p>
            <a:pPr marL="342900" indent="-342900" eaLnBrk="1" hangingPunct="1">
              <a:buFont typeface="Wingdings 2" pitchFamily="2" charset="2"/>
              <a:buNone/>
            </a:pPr>
            <a:endParaRPr lang="en-US" altLang="en-US" sz="2800" dirty="0">
              <a:latin typeface="Arial" panose="020B0604020202020204" pitchFamily="34" charset="0"/>
            </a:endParaRPr>
          </a:p>
        </p:txBody>
      </p:sp>
      <p:pic>
        <p:nvPicPr>
          <p:cNvPr id="32773" name="Picture 5" descr="Research reveals codes that control protein expression">
            <a:extLst>
              <a:ext uri="{FF2B5EF4-FFF2-40B4-BE49-F238E27FC236}">
                <a16:creationId xmlns:a16="http://schemas.microsoft.com/office/drawing/2014/main" id="{B81E5545-5DA1-6FC1-A659-9B715D934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200400"/>
            <a:ext cx="3225800" cy="32618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D020A1C4-1883-7060-5AB6-8F028172C83D}"/>
              </a:ext>
            </a:extLst>
          </p:cNvPr>
          <p:cNvSpPr>
            <a:spLocks noGrp="1"/>
          </p:cNvSpPr>
          <p:nvPr>
            <p:ph type="title" idx="4294967295"/>
          </p:nvPr>
        </p:nvSpPr>
        <p:spPr>
          <a:xfrm>
            <a:off x="228600" y="685800"/>
            <a:ext cx="8686800" cy="1143000"/>
          </a:xfrm>
        </p:spPr>
        <p:txBody>
          <a:bodyPr lIns="91440" rIns="91440" bIns="45720" anchor="t"/>
          <a:lstStyle/>
          <a:p>
            <a:pPr algn="ctr" eaLnBrk="1" hangingPunct="1"/>
            <a:r>
              <a:rPr lang="sr-Latn-RS" altLang="en-US" sz="4400" b="1" dirty="0">
                <a:solidFill>
                  <a:schemeClr val="bg1"/>
                </a:solidFill>
                <a:latin typeface="Arial" panose="020B0604020202020204" pitchFamily="34" charset="0"/>
              </a:rPr>
              <a:t>C</a:t>
            </a:r>
            <a:r>
              <a:rPr lang="sr-Cyrl-CS" altLang="en-US" sz="4400" b="1" dirty="0">
                <a:solidFill>
                  <a:schemeClr val="bg1"/>
                </a:solidFill>
                <a:latin typeface="Arial" panose="020B0604020202020204" pitchFamily="34" charset="0"/>
              </a:rPr>
              <a:t>) </a:t>
            </a:r>
            <a:r>
              <a:rPr lang="en-GB" sz="3600" b="1" dirty="0">
                <a:solidFill>
                  <a:schemeClr val="bg1"/>
                </a:solidFill>
              </a:rPr>
              <a:t>RNA stability control</a:t>
            </a:r>
            <a:endParaRPr lang="en-US" altLang="en-US" sz="4400" b="1" dirty="0">
              <a:solidFill>
                <a:schemeClr val="bg1"/>
              </a:solidFill>
              <a:latin typeface="Arial" panose="020B0604020202020204" pitchFamily="34" charset="0"/>
            </a:endParaRPr>
          </a:p>
        </p:txBody>
      </p:sp>
      <p:sp>
        <p:nvSpPr>
          <p:cNvPr id="33795" name="Rectangle 3">
            <a:extLst>
              <a:ext uri="{FF2B5EF4-FFF2-40B4-BE49-F238E27FC236}">
                <a16:creationId xmlns:a16="http://schemas.microsoft.com/office/drawing/2014/main" id="{08808494-743B-05C9-F701-6CAF742803AC}"/>
              </a:ext>
            </a:extLst>
          </p:cNvPr>
          <p:cNvSpPr>
            <a:spLocks noGrp="1"/>
          </p:cNvSpPr>
          <p:nvPr>
            <p:ph type="body" idx="4294967295"/>
          </p:nvPr>
        </p:nvSpPr>
        <p:spPr/>
        <p:txBody>
          <a:bodyPr/>
          <a:lstStyle/>
          <a:p>
            <a:pPr marL="342900" indent="-342900" eaLnBrk="1" hangingPunct="1">
              <a:lnSpc>
                <a:spcPct val="80000"/>
              </a:lnSpc>
            </a:pPr>
            <a:r>
              <a:rPr lang="en-GB" altLang="en-US" sz="2400" b="1" dirty="0">
                <a:solidFill>
                  <a:schemeClr val="bg1"/>
                </a:solidFill>
                <a:latin typeface="Arial" panose="020B0604020202020204" pitchFamily="34" charset="0"/>
              </a:rPr>
              <a:t>Depends on the length of the poly A tail </a:t>
            </a:r>
          </a:p>
          <a:p>
            <a:pPr marL="342900" indent="-342900" eaLnBrk="1" hangingPunct="1">
              <a:lnSpc>
                <a:spcPct val="80000"/>
              </a:lnSpc>
            </a:pPr>
            <a:endParaRPr lang="en-GB" altLang="en-US" sz="2400" dirty="0">
              <a:solidFill>
                <a:schemeClr val="bg1"/>
              </a:solidFill>
              <a:latin typeface="Arial" panose="020B0604020202020204" pitchFamily="34" charset="0"/>
            </a:endParaRPr>
          </a:p>
          <a:p>
            <a:pPr marL="342900" indent="-342900" eaLnBrk="1" hangingPunct="1">
              <a:lnSpc>
                <a:spcPct val="80000"/>
              </a:lnSpc>
            </a:pPr>
            <a:r>
              <a:rPr lang="en-GB" altLang="en-US" sz="2400" dirty="0">
                <a:solidFill>
                  <a:schemeClr val="bg1"/>
                </a:solidFill>
                <a:latin typeface="Arial" panose="020B0604020202020204" pitchFamily="34" charset="0"/>
              </a:rPr>
              <a:t>Poly A negatives live up to 30 min </a:t>
            </a:r>
          </a:p>
          <a:p>
            <a:pPr marL="342900" indent="-342900" eaLnBrk="1" hangingPunct="1">
              <a:lnSpc>
                <a:spcPct val="80000"/>
              </a:lnSpc>
            </a:pPr>
            <a:endParaRPr lang="en-GB" altLang="en-US" sz="2400" dirty="0">
              <a:solidFill>
                <a:schemeClr val="bg1"/>
              </a:solidFill>
              <a:latin typeface="Arial" panose="020B0604020202020204" pitchFamily="34" charset="0"/>
            </a:endParaRPr>
          </a:p>
          <a:p>
            <a:pPr marL="342900" indent="-342900" eaLnBrk="1" hangingPunct="1">
              <a:lnSpc>
                <a:spcPct val="80000"/>
              </a:lnSpc>
            </a:pPr>
            <a:r>
              <a:rPr lang="en-GB" altLang="en-US" sz="2400" dirty="0">
                <a:solidFill>
                  <a:schemeClr val="bg1"/>
                </a:solidFill>
                <a:latin typeface="Arial" panose="020B0604020202020204" pitchFamily="34" charset="0"/>
              </a:rPr>
              <a:t>Those that carry </a:t>
            </a:r>
            <a:r>
              <a:rPr lang="en-GB" altLang="en-US" sz="2400" b="1" dirty="0">
                <a:solidFill>
                  <a:schemeClr val="bg1"/>
                </a:solidFill>
                <a:latin typeface="Arial" panose="020B0604020202020204" pitchFamily="34" charset="0"/>
              </a:rPr>
              <a:t>AG</a:t>
            </a:r>
            <a:r>
              <a:rPr lang="en-GB" altLang="en-US" sz="2400" dirty="0">
                <a:solidFill>
                  <a:schemeClr val="bg1"/>
                </a:solidFill>
                <a:latin typeface="Arial" panose="020B0604020202020204" pitchFamily="34" charset="0"/>
              </a:rPr>
              <a:t> repeats in front of the poly A tail in the coding region are also </a:t>
            </a:r>
            <a:r>
              <a:rPr lang="en-GB" altLang="en-US" sz="2400" b="1" dirty="0">
                <a:solidFill>
                  <a:schemeClr val="bg1"/>
                </a:solidFill>
                <a:latin typeface="Arial" panose="020B0604020202020204" pitchFamily="34" charset="0"/>
              </a:rPr>
              <a:t>short-lived</a:t>
            </a:r>
            <a:r>
              <a:rPr lang="en-GB" altLang="en-US" sz="2400" dirty="0">
                <a:solidFill>
                  <a:schemeClr val="bg1"/>
                </a:solidFill>
                <a:latin typeface="Arial" panose="020B0604020202020204" pitchFamily="34" charset="0"/>
              </a:rPr>
              <a:t> </a:t>
            </a:r>
          </a:p>
          <a:p>
            <a:pPr marL="342900" indent="-342900" eaLnBrk="1" hangingPunct="1">
              <a:lnSpc>
                <a:spcPct val="80000"/>
              </a:lnSpc>
            </a:pPr>
            <a:r>
              <a:rPr lang="en-GB" altLang="en-US" sz="2400" dirty="0">
                <a:solidFill>
                  <a:schemeClr val="bg1"/>
                </a:solidFill>
                <a:latin typeface="Arial" panose="020B0604020202020204" pitchFamily="34" charset="0"/>
              </a:rPr>
              <a:t>Those that carry </a:t>
            </a:r>
            <a:r>
              <a:rPr lang="en-GB" altLang="en-US" sz="2400" b="1" dirty="0">
                <a:solidFill>
                  <a:schemeClr val="bg1"/>
                </a:solidFill>
                <a:latin typeface="Arial" panose="020B0604020202020204" pitchFamily="34" charset="0"/>
              </a:rPr>
              <a:t>AU</a:t>
            </a:r>
            <a:r>
              <a:rPr lang="en-GB" altLang="en-US" sz="2400" dirty="0">
                <a:solidFill>
                  <a:schemeClr val="bg1"/>
                </a:solidFill>
                <a:latin typeface="Arial" panose="020B0604020202020204" pitchFamily="34" charset="0"/>
              </a:rPr>
              <a:t> repeats in the non-coding region in front of the poly A tail are also </a:t>
            </a:r>
            <a:r>
              <a:rPr lang="en-GB" altLang="en-US" sz="2400" b="1" dirty="0">
                <a:solidFill>
                  <a:schemeClr val="bg1"/>
                </a:solidFill>
                <a:latin typeface="Arial" panose="020B0604020202020204" pitchFamily="34" charset="0"/>
              </a:rPr>
              <a:t>short-lived</a:t>
            </a:r>
            <a:endParaRPr lang="sr-Latn-CS" altLang="en-US" sz="2400" b="1" dirty="0">
              <a:solidFill>
                <a:schemeClr val="bg1"/>
              </a:solidFill>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923F1F0F-57C4-1EFA-BFA0-261A6D708AD9}"/>
              </a:ext>
            </a:extLst>
          </p:cNvPr>
          <p:cNvSpPr>
            <a:spLocks noGrp="1"/>
          </p:cNvSpPr>
          <p:nvPr>
            <p:ph type="title" idx="4294967295"/>
          </p:nvPr>
        </p:nvSpPr>
        <p:spPr>
          <a:xfrm>
            <a:off x="0" y="704850"/>
            <a:ext cx="9144000" cy="1143000"/>
          </a:xfrm>
        </p:spPr>
        <p:txBody>
          <a:bodyPr lIns="91440" rIns="91440" bIns="45720" anchor="t"/>
          <a:lstStyle/>
          <a:p>
            <a:pPr algn="ctr" eaLnBrk="1" hangingPunct="1"/>
            <a:r>
              <a:rPr lang="en-GB" altLang="en-US" sz="4800" b="1" dirty="0">
                <a:solidFill>
                  <a:schemeClr val="bg1"/>
                </a:solidFill>
                <a:latin typeface="Arial" panose="020B0604020202020204" pitchFamily="34" charset="0"/>
              </a:rPr>
              <a:t>TRANSLATION REGULATION</a:t>
            </a:r>
            <a:endParaRPr lang="en-US" altLang="en-US" sz="4800" b="1" dirty="0">
              <a:solidFill>
                <a:schemeClr val="bg1"/>
              </a:solidFill>
              <a:latin typeface="Arial" panose="020B0604020202020204" pitchFamily="34" charset="0"/>
            </a:endParaRPr>
          </a:p>
        </p:txBody>
      </p:sp>
      <p:sp>
        <p:nvSpPr>
          <p:cNvPr id="34819" name="Rectangle 3">
            <a:extLst>
              <a:ext uri="{FF2B5EF4-FFF2-40B4-BE49-F238E27FC236}">
                <a16:creationId xmlns:a16="http://schemas.microsoft.com/office/drawing/2014/main" id="{6CD36ADE-9145-B27C-5C73-984600AB720E}"/>
              </a:ext>
            </a:extLst>
          </p:cNvPr>
          <p:cNvSpPr>
            <a:spLocks noGrp="1"/>
          </p:cNvSpPr>
          <p:nvPr>
            <p:ph type="body" idx="4294967295"/>
          </p:nvPr>
        </p:nvSpPr>
        <p:spPr/>
        <p:txBody>
          <a:bodyPr/>
          <a:lstStyle/>
          <a:p>
            <a:pPr marL="571500" indent="-571500" eaLnBrk="1" hangingPunct="1"/>
            <a:endParaRPr lang="sr-Cyrl-CS" altLang="en-US" dirty="0">
              <a:latin typeface="Constantia" panose="02030602050306030303" pitchFamily="18" charset="0"/>
            </a:endParaRPr>
          </a:p>
          <a:p>
            <a:pPr marL="571500" indent="-571500" eaLnBrk="1" hangingPunct="1">
              <a:buFont typeface="Wingdings 2" pitchFamily="2" charset="2"/>
              <a:buNone/>
            </a:pPr>
            <a:endParaRPr lang="sr-Latn-CS" altLang="en-US" dirty="0">
              <a:latin typeface="Constantia" panose="02030602050306030303" pitchFamily="18" charset="0"/>
            </a:endParaRPr>
          </a:p>
          <a:p>
            <a:pPr marL="571500" indent="-571500" eaLnBrk="1" hangingPunct="1">
              <a:buClrTx/>
              <a:buFont typeface="Wingdings" pitchFamily="2" charset="2"/>
              <a:buAutoNum type="arabicPeriod"/>
            </a:pPr>
            <a:r>
              <a:rPr lang="en-GB" altLang="en-US" sz="2800" dirty="0">
                <a:solidFill>
                  <a:schemeClr val="bg1"/>
                </a:solidFill>
                <a:latin typeface="Arial" panose="020B0604020202020204" pitchFamily="34" charset="0"/>
              </a:rPr>
              <a:t>Regulation of mRNA lifespan </a:t>
            </a:r>
          </a:p>
          <a:p>
            <a:pPr marL="571500" indent="-571500" eaLnBrk="1" hangingPunct="1">
              <a:buClrTx/>
              <a:buFont typeface="Wingdings" pitchFamily="2" charset="2"/>
              <a:buAutoNum type="arabicPeriod"/>
            </a:pPr>
            <a:r>
              <a:rPr lang="en-GB" altLang="en-US" sz="2800" dirty="0">
                <a:solidFill>
                  <a:schemeClr val="bg1"/>
                </a:solidFill>
                <a:latin typeface="Arial" panose="020B0604020202020204" pitchFamily="34" charset="0"/>
              </a:rPr>
              <a:t>Regulation of the amount of protein synthesis</a:t>
            </a:r>
            <a:endParaRPr lang="en-US" altLang="en-US" sz="2800" dirty="0">
              <a:solidFill>
                <a:schemeClr val="bg1"/>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3">
            <a:extLst>
              <a:ext uri="{FF2B5EF4-FFF2-40B4-BE49-F238E27FC236}">
                <a16:creationId xmlns:a16="http://schemas.microsoft.com/office/drawing/2014/main" id="{1DA06BB6-7BED-051D-8167-A4288B244C46}"/>
              </a:ext>
            </a:extLst>
          </p:cNvPr>
          <p:cNvSpPr>
            <a:spLocks noGrp="1"/>
          </p:cNvSpPr>
          <p:nvPr>
            <p:ph type="body" idx="4294967295"/>
          </p:nvPr>
        </p:nvSpPr>
        <p:spPr>
          <a:xfrm>
            <a:off x="381000" y="685800"/>
            <a:ext cx="8229600" cy="6172200"/>
          </a:xfrm>
        </p:spPr>
        <p:txBody>
          <a:bodyPr/>
          <a:lstStyle/>
          <a:p>
            <a:pPr marL="342900" indent="-342900" eaLnBrk="1" hangingPunct="1">
              <a:lnSpc>
                <a:spcPct val="80000"/>
              </a:lnSpc>
            </a:pPr>
            <a:endParaRPr lang="sr-Cyrl-CS" altLang="en-US" sz="2800" dirty="0">
              <a:solidFill>
                <a:schemeClr val="bg1"/>
              </a:solidFill>
              <a:latin typeface="Arial" panose="020B0604020202020204" pitchFamily="34" charset="0"/>
            </a:endParaRPr>
          </a:p>
          <a:p>
            <a:pPr marL="342900" indent="-342900" eaLnBrk="1" hangingPunct="1">
              <a:lnSpc>
                <a:spcPct val="80000"/>
              </a:lnSpc>
            </a:pPr>
            <a:endParaRPr lang="sr-Cyrl-CS" altLang="en-US" sz="2800" dirty="0">
              <a:solidFill>
                <a:schemeClr val="bg1"/>
              </a:solidFill>
              <a:latin typeface="Arial" panose="020B0604020202020204" pitchFamily="34" charset="0"/>
            </a:endParaRPr>
          </a:p>
          <a:p>
            <a:pPr marL="342900" indent="-342900" eaLnBrk="1" hangingPunct="1">
              <a:lnSpc>
                <a:spcPct val="80000"/>
              </a:lnSpc>
            </a:pPr>
            <a:r>
              <a:rPr lang="en-GB" sz="2800" dirty="0">
                <a:solidFill>
                  <a:schemeClr val="bg1"/>
                </a:solidFill>
              </a:rPr>
              <a:t>Genes whose products are proteins present in all cells constitute a group of constitutive genes (</a:t>
            </a:r>
            <a:r>
              <a:rPr lang="en-GB" sz="2800" i="1" dirty="0">
                <a:solidFill>
                  <a:schemeClr val="bg1"/>
                </a:solidFill>
              </a:rPr>
              <a:t>housekeeping genes</a:t>
            </a:r>
            <a:r>
              <a:rPr lang="en-GB" sz="2800" dirty="0">
                <a:solidFill>
                  <a:schemeClr val="bg1"/>
                </a:solidFill>
              </a:rPr>
              <a:t>). </a:t>
            </a:r>
          </a:p>
          <a:p>
            <a:pPr marL="342900" indent="-342900" eaLnBrk="1" hangingPunct="1">
              <a:lnSpc>
                <a:spcPct val="80000"/>
              </a:lnSpc>
            </a:pPr>
            <a:r>
              <a:rPr lang="en-GB" sz="2800" dirty="0">
                <a:solidFill>
                  <a:schemeClr val="bg1"/>
                </a:solidFill>
              </a:rPr>
              <a:t>Some cells produce higher amounts of specific proteins in certain tissues and at certain periods of development. </a:t>
            </a:r>
          </a:p>
          <a:p>
            <a:pPr marL="342900" indent="-342900" eaLnBrk="1" hangingPunct="1">
              <a:lnSpc>
                <a:spcPct val="80000"/>
              </a:lnSpc>
            </a:pPr>
            <a:r>
              <a:rPr lang="en-GB" sz="2800" dirty="0">
                <a:solidFill>
                  <a:schemeClr val="bg1"/>
                </a:solidFill>
              </a:rPr>
              <a:t>Differential control of gene expression occurs during different stages.</a:t>
            </a:r>
            <a:endParaRPr lang="sr-Latn-CS" altLang="en-US" sz="2800" dirty="0">
              <a:solidFill>
                <a:schemeClr val="bg1"/>
              </a:solidFill>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6AFEF275-0CDC-4B1E-2BD7-14B075B770BA}"/>
              </a:ext>
            </a:extLst>
          </p:cNvPr>
          <p:cNvSpPr>
            <a:spLocks noGrp="1"/>
          </p:cNvSpPr>
          <p:nvPr>
            <p:ph type="title" idx="4294967295"/>
          </p:nvPr>
        </p:nvSpPr>
        <p:spPr>
          <a:xfrm>
            <a:off x="0" y="381000"/>
            <a:ext cx="9144000" cy="1143000"/>
          </a:xfrm>
        </p:spPr>
        <p:txBody>
          <a:bodyPr lIns="91440" rIns="91440" bIns="45720" anchor="t"/>
          <a:lstStyle/>
          <a:p>
            <a:pPr marL="723900" indent="-723900" algn="ctr" eaLnBrk="1" hangingPunct="1"/>
            <a:r>
              <a:rPr lang="sr-Cyrl-CS" altLang="en-US" sz="4000" b="1" dirty="0">
                <a:solidFill>
                  <a:schemeClr val="bg1"/>
                </a:solidFill>
                <a:latin typeface="Arial" panose="020B0604020202020204" pitchFamily="34" charset="0"/>
              </a:rPr>
              <a:t>1. </a:t>
            </a:r>
            <a:r>
              <a:rPr lang="en-GB" altLang="en-US" sz="4000" b="1" dirty="0">
                <a:solidFill>
                  <a:schemeClr val="bg1"/>
                </a:solidFill>
                <a:latin typeface="Arial" panose="020B0604020202020204" pitchFamily="34" charset="0"/>
              </a:rPr>
              <a:t>Regulation of mRNA lifespan</a:t>
            </a:r>
            <a:br>
              <a:rPr lang="sr-Cyrl-CS" altLang="en-US" sz="4000" b="1" dirty="0">
                <a:solidFill>
                  <a:schemeClr val="bg1"/>
                </a:solidFill>
                <a:latin typeface="Arial" panose="020B0604020202020204" pitchFamily="34" charset="0"/>
              </a:rPr>
            </a:br>
            <a:br>
              <a:rPr lang="sr-Cyrl-CS" altLang="en-US" sz="4000" b="1" dirty="0">
                <a:solidFill>
                  <a:schemeClr val="bg1"/>
                </a:solidFill>
                <a:latin typeface="Arial" panose="020B0604020202020204" pitchFamily="34" charset="0"/>
              </a:rPr>
            </a:br>
            <a:r>
              <a:rPr lang="sr-Latn-RS" altLang="en-US" sz="4000" b="1" dirty="0" err="1">
                <a:solidFill>
                  <a:schemeClr val="bg1"/>
                </a:solidFill>
                <a:latin typeface="Arial" panose="020B0604020202020204" pitchFamily="34" charset="0"/>
              </a:rPr>
              <a:t>Examples</a:t>
            </a:r>
            <a:r>
              <a:rPr lang="sr-Cyrl-CS" altLang="en-US" sz="4000" b="1" dirty="0">
                <a:solidFill>
                  <a:schemeClr val="bg1"/>
                </a:solidFill>
                <a:latin typeface="Arial" panose="020B0604020202020204" pitchFamily="34" charset="0"/>
              </a:rPr>
              <a:t>:</a:t>
            </a:r>
            <a:endParaRPr lang="en-US" altLang="en-US" sz="4000" b="1" dirty="0">
              <a:solidFill>
                <a:schemeClr val="bg1"/>
              </a:solidFill>
              <a:latin typeface="Arial" panose="020B0604020202020204" pitchFamily="34" charset="0"/>
            </a:endParaRPr>
          </a:p>
        </p:txBody>
      </p:sp>
      <p:sp>
        <p:nvSpPr>
          <p:cNvPr id="35843" name="Rectangle 3">
            <a:extLst>
              <a:ext uri="{FF2B5EF4-FFF2-40B4-BE49-F238E27FC236}">
                <a16:creationId xmlns:a16="http://schemas.microsoft.com/office/drawing/2014/main" id="{C5D91535-7CC3-0F63-963D-015620D4F15B}"/>
              </a:ext>
            </a:extLst>
          </p:cNvPr>
          <p:cNvSpPr>
            <a:spLocks noGrp="1"/>
          </p:cNvSpPr>
          <p:nvPr>
            <p:ph type="body" idx="4294967295"/>
          </p:nvPr>
        </p:nvSpPr>
        <p:spPr>
          <a:xfrm>
            <a:off x="304800" y="2327275"/>
            <a:ext cx="8229600" cy="4530725"/>
          </a:xfrm>
        </p:spPr>
        <p:txBody>
          <a:bodyPr/>
          <a:lstStyle/>
          <a:p>
            <a:pPr marL="342900" indent="-342900" eaLnBrk="1" hangingPunct="1">
              <a:lnSpc>
                <a:spcPct val="80000"/>
              </a:lnSpc>
              <a:buFont typeface="Wingdings 2" pitchFamily="2" charset="2"/>
              <a:buNone/>
            </a:pPr>
            <a:r>
              <a:rPr lang="en-GB" altLang="en-US" sz="2400" dirty="0" err="1">
                <a:solidFill>
                  <a:srgbClr val="0000CC"/>
                </a:solidFill>
                <a:latin typeface="Arial" panose="020B0604020202020204" pitchFamily="34" charset="0"/>
              </a:rPr>
              <a:t>Informosomes</a:t>
            </a:r>
            <a:r>
              <a:rPr lang="en-GB" altLang="en-US" sz="2400" dirty="0">
                <a:solidFill>
                  <a:srgbClr val="0000CC"/>
                </a:solidFill>
                <a:latin typeface="Arial" panose="020B0604020202020204" pitchFamily="34" charset="0"/>
              </a:rPr>
              <a:t>:</a:t>
            </a:r>
          </a:p>
          <a:p>
            <a:pPr marL="342900" indent="-342900" eaLnBrk="1" hangingPunct="1">
              <a:lnSpc>
                <a:spcPct val="80000"/>
              </a:lnSpc>
              <a:buFont typeface="Wingdings 2" pitchFamily="2" charset="2"/>
              <a:buNone/>
            </a:pPr>
            <a:endParaRPr lang="en-GB" altLang="en-US" sz="2400" dirty="0">
              <a:solidFill>
                <a:srgbClr val="0000CC"/>
              </a:solidFill>
              <a:latin typeface="Arial" panose="020B0604020202020204" pitchFamily="34" charset="0"/>
            </a:endParaRPr>
          </a:p>
          <a:p>
            <a:pPr marL="342900" indent="-342900" eaLnBrk="1" hangingPunct="1">
              <a:lnSpc>
                <a:spcPct val="80000"/>
              </a:lnSpc>
              <a:buFont typeface="Wingdings 2" pitchFamily="2" charset="2"/>
              <a:buNone/>
            </a:pPr>
            <a:r>
              <a:rPr lang="en-GB" altLang="en-US" sz="2400" dirty="0">
                <a:solidFill>
                  <a:schemeClr val="bg1"/>
                </a:solidFill>
                <a:latin typeface="Arial" panose="020B0604020202020204" pitchFamily="34" charset="0"/>
              </a:rPr>
              <a:t>Regulatory mechanisms prevent mRNA translation from the oocyte until zygote segmentation has progressed</a:t>
            </a:r>
          </a:p>
          <a:p>
            <a:pPr marL="342900" indent="-342900" eaLnBrk="1" hangingPunct="1">
              <a:lnSpc>
                <a:spcPct val="80000"/>
              </a:lnSpc>
              <a:buFont typeface="Wingdings 2" pitchFamily="2" charset="2"/>
              <a:buNone/>
            </a:pPr>
            <a:endParaRPr lang="en-GB" altLang="en-US" sz="2400" dirty="0">
              <a:solidFill>
                <a:schemeClr val="bg1"/>
              </a:solidFill>
              <a:latin typeface="Arial" panose="020B0604020202020204" pitchFamily="34" charset="0"/>
            </a:endParaRPr>
          </a:p>
          <a:p>
            <a:pPr marL="342900" indent="-342900" algn="ctr" eaLnBrk="1" hangingPunct="1">
              <a:lnSpc>
                <a:spcPct val="80000"/>
              </a:lnSpc>
              <a:buFont typeface="Wingdings 2" pitchFamily="2" charset="2"/>
              <a:buNone/>
            </a:pPr>
            <a:r>
              <a:rPr lang="en-GB" altLang="en-US" sz="2400" dirty="0">
                <a:solidFill>
                  <a:schemeClr val="bg1"/>
                </a:solidFill>
                <a:latin typeface="Arial" panose="020B0604020202020204" pitchFamily="34" charset="0"/>
              </a:rPr>
              <a:t>or</a:t>
            </a:r>
          </a:p>
          <a:p>
            <a:pPr marL="342900" indent="-342900" eaLnBrk="1" hangingPunct="1">
              <a:lnSpc>
                <a:spcPct val="80000"/>
              </a:lnSpc>
              <a:buFont typeface="Wingdings 2" pitchFamily="2" charset="2"/>
              <a:buNone/>
            </a:pPr>
            <a:endParaRPr lang="en-GB" altLang="en-US" sz="2400" dirty="0">
              <a:solidFill>
                <a:schemeClr val="bg1"/>
              </a:solidFill>
              <a:latin typeface="Arial" panose="020B0604020202020204" pitchFamily="34" charset="0"/>
            </a:endParaRPr>
          </a:p>
          <a:p>
            <a:pPr marL="342900" indent="-342900" eaLnBrk="1" hangingPunct="1">
              <a:lnSpc>
                <a:spcPct val="80000"/>
              </a:lnSpc>
              <a:buFont typeface="Wingdings 2" pitchFamily="2" charset="2"/>
              <a:buNone/>
            </a:pPr>
            <a:r>
              <a:rPr lang="en-GB" altLang="en-US" sz="2400" dirty="0">
                <a:solidFill>
                  <a:schemeClr val="bg1"/>
                </a:solidFill>
                <a:latin typeface="Arial" panose="020B0604020202020204" pitchFamily="34" charset="0"/>
              </a:rPr>
              <a:t>At high temperatures, the synthesis of most proteins ceases, but the synthesis of heat shock proteins (which are responsible for the adaptation of the cell to new conditions) is activated. After adaptation, the synthesis of normal proteins begins.</a:t>
            </a:r>
            <a:endParaRPr lang="en-US" altLang="en-US" sz="2400" dirty="0">
              <a:solidFill>
                <a:schemeClr val="bg1"/>
              </a:solidFill>
              <a:latin typeface="Arial" panose="020B0604020202020204" pitchFamily="34" charset="0"/>
            </a:endParaRPr>
          </a:p>
          <a:p>
            <a:pPr marL="342900" indent="-342900" eaLnBrk="1" hangingPunct="1">
              <a:lnSpc>
                <a:spcPct val="80000"/>
              </a:lnSpc>
              <a:buFont typeface="Wingdings 2" pitchFamily="2" charset="2"/>
              <a:buNone/>
            </a:pPr>
            <a:endParaRPr lang="en-US" altLang="en-US" sz="2200" dirty="0">
              <a:solidFill>
                <a:schemeClr val="bg1"/>
              </a:solidFill>
              <a:latin typeface="Constantia" panose="02030602050306030303"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E71AAC5E-A0A1-E4BA-6092-DCF57E64879C}"/>
              </a:ext>
            </a:extLst>
          </p:cNvPr>
          <p:cNvSpPr>
            <a:spLocks noGrp="1"/>
          </p:cNvSpPr>
          <p:nvPr>
            <p:ph type="title" idx="4294967295"/>
          </p:nvPr>
        </p:nvSpPr>
        <p:spPr>
          <a:xfrm>
            <a:off x="381000" y="685800"/>
            <a:ext cx="8382000" cy="1600200"/>
          </a:xfrm>
        </p:spPr>
        <p:txBody>
          <a:bodyPr lIns="91440" rIns="91440" bIns="45720" anchor="t"/>
          <a:lstStyle/>
          <a:p>
            <a:pPr algn="ctr" eaLnBrk="1" hangingPunct="1"/>
            <a:r>
              <a:rPr lang="sr-Cyrl-CS" altLang="en-US" sz="4000" b="1" dirty="0">
                <a:solidFill>
                  <a:schemeClr val="bg1"/>
                </a:solidFill>
                <a:latin typeface="Arial" panose="020B0604020202020204" pitchFamily="34" charset="0"/>
              </a:rPr>
              <a:t>2. </a:t>
            </a:r>
            <a:r>
              <a:rPr lang="en-GB" altLang="en-US" sz="4000" b="1" dirty="0">
                <a:solidFill>
                  <a:schemeClr val="bg1"/>
                </a:solidFill>
                <a:latin typeface="Arial" panose="020B0604020202020204" pitchFamily="34" charset="0"/>
              </a:rPr>
              <a:t>Regulation of the amount of protein synthesis</a:t>
            </a:r>
            <a:endParaRPr lang="en-US" altLang="en-US" sz="2800" dirty="0">
              <a:solidFill>
                <a:schemeClr val="bg1"/>
              </a:solidFill>
              <a:latin typeface="Arial" panose="020B0604020202020204" pitchFamily="34" charset="0"/>
            </a:endParaRPr>
          </a:p>
        </p:txBody>
      </p:sp>
      <p:sp>
        <p:nvSpPr>
          <p:cNvPr id="36867" name="Rectangle 3">
            <a:extLst>
              <a:ext uri="{FF2B5EF4-FFF2-40B4-BE49-F238E27FC236}">
                <a16:creationId xmlns:a16="http://schemas.microsoft.com/office/drawing/2014/main" id="{6407E5AA-F179-E6CB-1FA8-40D4BD6B7958}"/>
              </a:ext>
            </a:extLst>
          </p:cNvPr>
          <p:cNvSpPr>
            <a:spLocks noGrp="1"/>
          </p:cNvSpPr>
          <p:nvPr>
            <p:ph type="body" idx="4294967295"/>
          </p:nvPr>
        </p:nvSpPr>
        <p:spPr>
          <a:xfrm>
            <a:off x="457200" y="1905000"/>
            <a:ext cx="8229600" cy="2362200"/>
          </a:xfrm>
        </p:spPr>
        <p:txBody>
          <a:bodyPr/>
          <a:lstStyle/>
          <a:p>
            <a:pPr marL="609600" indent="-609600" eaLnBrk="1" hangingPunct="1">
              <a:buFont typeface="Wingdings 2" pitchFamily="2" charset="2"/>
              <a:buNone/>
            </a:pPr>
            <a:r>
              <a:rPr lang="sr-Latn-RS" altLang="en-US" sz="2800" dirty="0" err="1">
                <a:solidFill>
                  <a:schemeClr val="bg1"/>
                </a:solidFill>
                <a:latin typeface="Arial" panose="020B0604020202020204" pitchFamily="34" charset="0"/>
              </a:rPr>
              <a:t>Example</a:t>
            </a:r>
            <a:r>
              <a:rPr lang="sr-Cyrl-CS" altLang="en-US" sz="2800" dirty="0">
                <a:solidFill>
                  <a:schemeClr val="bg1"/>
                </a:solidFill>
                <a:latin typeface="Arial" panose="020B0604020202020204" pitchFamily="34" charset="0"/>
              </a:rPr>
              <a:t>:</a:t>
            </a:r>
            <a:endParaRPr lang="sr-Cyrl-CS" altLang="en-US" sz="2800" b="1" dirty="0">
              <a:solidFill>
                <a:schemeClr val="bg1"/>
              </a:solidFill>
              <a:latin typeface="Arial" panose="020B0604020202020204" pitchFamily="34" charset="0"/>
            </a:endParaRPr>
          </a:p>
          <a:p>
            <a:pPr marL="609600" indent="-609600" eaLnBrk="1" hangingPunct="1">
              <a:buFont typeface="Wingdings 2" pitchFamily="2" charset="2"/>
              <a:buNone/>
            </a:pPr>
            <a:r>
              <a:rPr lang="en-GB" altLang="en-US" sz="2800" b="1" dirty="0">
                <a:solidFill>
                  <a:schemeClr val="bg1"/>
                </a:solidFill>
                <a:latin typeface="Arial" panose="020B0604020202020204" pitchFamily="34" charset="0"/>
              </a:rPr>
              <a:t>Synthesis of globin chains according to the amount of </a:t>
            </a:r>
            <a:r>
              <a:rPr lang="en-GB" altLang="en-US" sz="2800" b="1" dirty="0" err="1">
                <a:solidFill>
                  <a:schemeClr val="bg1"/>
                </a:solidFill>
                <a:latin typeface="Arial" panose="020B0604020202020204" pitchFamily="34" charset="0"/>
              </a:rPr>
              <a:t>heme</a:t>
            </a:r>
            <a:endParaRPr lang="en-US" altLang="en-US" sz="2800" b="1" dirty="0">
              <a:solidFill>
                <a:schemeClr val="bg1"/>
              </a:solidFill>
              <a:latin typeface="Arial" panose="020B0604020202020204" pitchFamily="34" charset="0"/>
            </a:endParaRPr>
          </a:p>
        </p:txBody>
      </p:sp>
      <p:pic>
        <p:nvPicPr>
          <p:cNvPr id="36869" name="Picture 5" descr="Heme and erythropoieis: more than a structural role | Haematologica">
            <a:extLst>
              <a:ext uri="{FF2B5EF4-FFF2-40B4-BE49-F238E27FC236}">
                <a16:creationId xmlns:a16="http://schemas.microsoft.com/office/drawing/2014/main" id="{FDA1D3FD-9A3D-84DC-6FA3-9A9502AB4C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505200"/>
            <a:ext cx="3169038" cy="3124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DD776E5D-3385-91D2-9632-E8A5572625CA}"/>
              </a:ext>
            </a:extLst>
          </p:cNvPr>
          <p:cNvSpPr>
            <a:spLocks noGrp="1"/>
          </p:cNvSpPr>
          <p:nvPr>
            <p:ph type="title" idx="4294967295"/>
          </p:nvPr>
        </p:nvSpPr>
        <p:spPr>
          <a:xfrm>
            <a:off x="0" y="609600"/>
            <a:ext cx="9144000" cy="1143000"/>
          </a:xfrm>
        </p:spPr>
        <p:txBody>
          <a:bodyPr lIns="91440" rIns="91440" bIns="45720" anchor="t"/>
          <a:lstStyle/>
          <a:p>
            <a:pPr algn="ctr" eaLnBrk="1" hangingPunct="1"/>
            <a:r>
              <a:rPr lang="en-GB" b="1" dirty="0">
                <a:solidFill>
                  <a:schemeClr val="bg1"/>
                </a:solidFill>
              </a:rPr>
              <a:t>Post-translational regulation</a:t>
            </a:r>
            <a:endParaRPr lang="en-US" altLang="en-US" b="1" dirty="0">
              <a:solidFill>
                <a:schemeClr val="bg1"/>
              </a:solidFill>
              <a:latin typeface="Arial" panose="020B0604020202020204" pitchFamily="34" charset="0"/>
            </a:endParaRPr>
          </a:p>
        </p:txBody>
      </p:sp>
      <p:sp>
        <p:nvSpPr>
          <p:cNvPr id="37891" name="Rectangle 3">
            <a:extLst>
              <a:ext uri="{FF2B5EF4-FFF2-40B4-BE49-F238E27FC236}">
                <a16:creationId xmlns:a16="http://schemas.microsoft.com/office/drawing/2014/main" id="{25973B77-C02E-A349-9279-8B89F51EC1D5}"/>
              </a:ext>
            </a:extLst>
          </p:cNvPr>
          <p:cNvSpPr>
            <a:spLocks noGrp="1"/>
          </p:cNvSpPr>
          <p:nvPr>
            <p:ph type="body" idx="4294967295"/>
          </p:nvPr>
        </p:nvSpPr>
        <p:spPr>
          <a:xfrm>
            <a:off x="381000" y="1752600"/>
            <a:ext cx="8305800" cy="5105400"/>
          </a:xfrm>
        </p:spPr>
        <p:txBody>
          <a:bodyPr/>
          <a:lstStyle/>
          <a:p>
            <a:pPr marL="533400" indent="-533400" eaLnBrk="1" hangingPunct="1">
              <a:lnSpc>
                <a:spcPct val="90000"/>
              </a:lnSpc>
              <a:buFont typeface="Wingdings 2" pitchFamily="2" charset="2"/>
              <a:buNone/>
            </a:pPr>
            <a:r>
              <a:rPr lang="en-GB" altLang="en-US" sz="2400" dirty="0">
                <a:solidFill>
                  <a:schemeClr val="bg1"/>
                </a:solidFill>
                <a:latin typeface="Arial" panose="020B0604020202020204" pitchFamily="34" charset="0"/>
              </a:rPr>
              <a:t>Primary </a:t>
            </a:r>
            <a:r>
              <a:rPr lang="en-GB" altLang="en-US" sz="2400" dirty="0" err="1">
                <a:solidFill>
                  <a:schemeClr val="bg1"/>
                </a:solidFill>
                <a:latin typeface="Arial" panose="020B0604020202020204" pitchFamily="34" charset="0"/>
              </a:rPr>
              <a:t>translatates</a:t>
            </a:r>
            <a:r>
              <a:rPr lang="en-GB" altLang="en-US" sz="2400" dirty="0">
                <a:solidFill>
                  <a:schemeClr val="bg1"/>
                </a:solidFill>
                <a:latin typeface="Arial" panose="020B0604020202020204" pitchFamily="34" charset="0"/>
              </a:rPr>
              <a:t> are not immediately biologically functional - activation is achieved by modulation in the structure of the protein chain. </a:t>
            </a:r>
          </a:p>
          <a:p>
            <a:pPr marL="533400" indent="-533400" eaLnBrk="1" hangingPunct="1">
              <a:lnSpc>
                <a:spcPct val="90000"/>
              </a:lnSpc>
              <a:buFont typeface="Wingdings 2" pitchFamily="2" charset="2"/>
              <a:buNone/>
            </a:pPr>
            <a:endParaRPr lang="en-GB" altLang="en-US" sz="2400" dirty="0">
              <a:solidFill>
                <a:schemeClr val="bg1"/>
              </a:solidFill>
              <a:latin typeface="Arial" panose="020B0604020202020204" pitchFamily="34" charset="0"/>
            </a:endParaRPr>
          </a:p>
          <a:p>
            <a:pPr marL="533400" indent="-533400" eaLnBrk="1" hangingPunct="1">
              <a:lnSpc>
                <a:spcPct val="90000"/>
              </a:lnSpc>
              <a:buFont typeface="Wingdings 2" pitchFamily="2" charset="2"/>
              <a:buNone/>
            </a:pPr>
            <a:r>
              <a:rPr lang="en-GB" altLang="en-US" sz="2400" dirty="0">
                <a:solidFill>
                  <a:schemeClr val="bg1"/>
                </a:solidFill>
                <a:latin typeface="Arial" panose="020B0604020202020204" pitchFamily="34" charset="0"/>
              </a:rPr>
              <a:t>The main mechanisms are: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Phosphorylation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Glycosylation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Proteolysis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Deamination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Carboxylation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Chaperone-assisted assembly </a:t>
            </a:r>
          </a:p>
          <a:p>
            <a:pPr marL="533400" indent="-533400" eaLnBrk="1" hangingPunct="1">
              <a:lnSpc>
                <a:spcPct val="90000"/>
              </a:lnSpc>
              <a:buFont typeface="+mj-lt"/>
              <a:buAutoNum type="arabicPeriod"/>
            </a:pPr>
            <a:r>
              <a:rPr lang="en-GB" altLang="en-US" sz="2400" dirty="0">
                <a:solidFill>
                  <a:schemeClr val="bg1"/>
                </a:solidFill>
                <a:latin typeface="Arial" panose="020B0604020202020204" pitchFamily="34" charset="0"/>
              </a:rPr>
              <a:t>Targeting of proteins to destinations inside or outside the cell...</a:t>
            </a:r>
            <a:endParaRPr lang="sr-Latn-CS" altLang="en-US" sz="2400" dirty="0">
              <a:solidFill>
                <a:schemeClr val="bg1"/>
              </a:solidFill>
              <a:latin typeface="Arial" panose="020B0604020202020204" pitchFamily="34" charset="0"/>
            </a:endParaRPr>
          </a:p>
          <a:p>
            <a:pPr marL="533400" indent="-533400" eaLnBrk="1" hangingPunct="1">
              <a:lnSpc>
                <a:spcPct val="90000"/>
              </a:lnSpc>
            </a:pPr>
            <a:endParaRPr lang="sr-Latn-CS" altLang="en-US" sz="2400" dirty="0">
              <a:solidFill>
                <a:schemeClr val="bg1"/>
              </a:solidFill>
              <a:latin typeface="Arial" panose="020B0604020202020204" pitchFamily="34" charset="0"/>
            </a:endParaRPr>
          </a:p>
          <a:p>
            <a:pPr marL="533400" indent="-533400" eaLnBrk="1" hangingPunct="1">
              <a:lnSpc>
                <a:spcPct val="90000"/>
              </a:lnSpc>
              <a:buFont typeface="Wingdings" pitchFamily="2" charset="2"/>
              <a:buAutoNum type="arabicPeriod"/>
            </a:pPr>
            <a:endParaRPr lang="sr-Latn-CS" altLang="en-US" sz="2400" dirty="0">
              <a:latin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C49DD096-8465-F57C-E809-9F6B4888E3FD}"/>
              </a:ext>
            </a:extLst>
          </p:cNvPr>
          <p:cNvSpPr>
            <a:spLocks noGrp="1"/>
          </p:cNvSpPr>
          <p:nvPr>
            <p:ph type="title"/>
          </p:nvPr>
        </p:nvSpPr>
        <p:spPr/>
        <p:txBody>
          <a:bodyPr/>
          <a:lstStyle/>
          <a:p>
            <a:r>
              <a:rPr lang="en-GB" altLang="en-US" sz="4000" b="1" dirty="0">
                <a:solidFill>
                  <a:schemeClr val="tx1"/>
                </a:solidFill>
                <a:latin typeface="Arial" panose="020B0604020202020204" pitchFamily="34" charset="0"/>
                <a:cs typeface="Arial" panose="020B0604020202020204" pitchFamily="34" charset="0"/>
              </a:rPr>
              <a:t>Post-translational regulation</a:t>
            </a:r>
            <a:br>
              <a:rPr lang="sr-Cyrl-CS" altLang="en-US" sz="4000" b="1" dirty="0">
                <a:solidFill>
                  <a:schemeClr val="tx1"/>
                </a:solidFill>
                <a:latin typeface="Arial" panose="020B0604020202020204" pitchFamily="34" charset="0"/>
                <a:cs typeface="Arial" panose="020B0604020202020204" pitchFamily="34" charset="0"/>
              </a:rPr>
            </a:br>
            <a:endParaRPr lang="en-US" altLang="en-US" sz="4000" b="1" dirty="0">
              <a:solidFill>
                <a:schemeClr val="tx1"/>
              </a:solidFill>
              <a:latin typeface="Arial" panose="020B0604020202020204" pitchFamily="34" charset="0"/>
              <a:cs typeface="Arial" panose="020B0604020202020204" pitchFamily="34" charset="0"/>
            </a:endParaRPr>
          </a:p>
        </p:txBody>
      </p:sp>
      <p:sp>
        <p:nvSpPr>
          <p:cNvPr id="38915" name="Rectangle 3">
            <a:extLst>
              <a:ext uri="{FF2B5EF4-FFF2-40B4-BE49-F238E27FC236}">
                <a16:creationId xmlns:a16="http://schemas.microsoft.com/office/drawing/2014/main" id="{E2A1758C-AE49-C9C7-46B4-3E877ECE3FEA}"/>
              </a:ext>
            </a:extLst>
          </p:cNvPr>
          <p:cNvSpPr>
            <a:spLocks noChangeArrowheads="1"/>
          </p:cNvSpPr>
          <p:nvPr/>
        </p:nvSpPr>
        <p:spPr bwMode="auto">
          <a:xfrm>
            <a:off x="468313" y="1628775"/>
            <a:ext cx="784860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buFont typeface="Wingdings" pitchFamily="2" charset="2"/>
              <a:buNone/>
            </a:pPr>
            <a:r>
              <a:rPr lang="en-GB" sz="2400" dirty="0"/>
              <a:t>activation of the primary protein by proteolysis</a:t>
            </a:r>
            <a:endParaRPr lang="sr-Cyrl-CS" altLang="en-US" sz="2400" b="1" dirty="0">
              <a:solidFill>
                <a:srgbClr val="C00000"/>
              </a:solidFill>
              <a:latin typeface="Times New Roman" panose="02020603050405020304" pitchFamily="18" charset="0"/>
              <a:cs typeface="Times New Roman" panose="02020603050405020304" pitchFamily="18" charset="0"/>
            </a:endParaRPr>
          </a:p>
          <a:p>
            <a:pPr eaLnBrk="1" hangingPunct="1">
              <a:lnSpc>
                <a:spcPct val="90000"/>
              </a:lnSpc>
              <a:buFont typeface="Wingdings" pitchFamily="2" charset="2"/>
              <a:buNone/>
            </a:pPr>
            <a:r>
              <a:rPr lang="sr-Latn-RS" altLang="en-US" sz="2400" b="1" dirty="0" err="1">
                <a:solidFill>
                  <a:srgbClr val="000000"/>
                </a:solidFill>
                <a:latin typeface="Times New Roman" panose="02020603050405020304" pitchFamily="18" charset="0"/>
                <a:cs typeface="Times New Roman" panose="02020603050405020304" pitchFamily="18" charset="0"/>
              </a:rPr>
              <a:t>preproinsulin</a:t>
            </a:r>
            <a:r>
              <a:rPr lang="sr-Cyrl-CS" altLang="en-US" sz="2400" b="1" dirty="0">
                <a:solidFill>
                  <a:srgbClr val="000000"/>
                </a:solidFill>
                <a:latin typeface="Times New Roman" panose="02020603050405020304" pitchFamily="18" charset="0"/>
                <a:cs typeface="Times New Roman" panose="02020603050405020304" pitchFamily="18" charset="0"/>
              </a:rPr>
              <a:t>   </a:t>
            </a:r>
            <a:r>
              <a:rPr lang="en-US" altLang="en-US" sz="2400" b="1" dirty="0">
                <a:solidFill>
                  <a:srgbClr val="000000"/>
                </a:solidFill>
                <a:latin typeface="Times New Roman" panose="02020603050405020304" pitchFamily="18" charset="0"/>
                <a:cs typeface="Times New Roman" panose="02020603050405020304" pitchFamily="18" charset="0"/>
              </a:rPr>
              <a:t>    </a:t>
            </a:r>
            <a:r>
              <a:rPr lang="sr-Latn-RS" altLang="en-US" sz="2400" b="1" dirty="0" err="1">
                <a:solidFill>
                  <a:srgbClr val="000000"/>
                </a:solidFill>
                <a:latin typeface="Times New Roman" panose="02020603050405020304" pitchFamily="18" charset="0"/>
                <a:cs typeface="Times New Roman" panose="02020603050405020304" pitchFamily="18" charset="0"/>
              </a:rPr>
              <a:t>proinsulin</a:t>
            </a:r>
            <a:r>
              <a:rPr lang="sr-Cyrl-CS" altLang="en-US" sz="2400" b="1" dirty="0">
                <a:solidFill>
                  <a:srgbClr val="000000"/>
                </a:solidFill>
                <a:latin typeface="Times New Roman" panose="02020603050405020304" pitchFamily="18" charset="0"/>
                <a:cs typeface="Times New Roman" panose="02020603050405020304" pitchFamily="18" charset="0"/>
              </a:rPr>
              <a:t>      </a:t>
            </a:r>
            <a:r>
              <a:rPr lang="sr-Latn-RS" altLang="en-US" sz="2400" b="1" dirty="0">
                <a:solidFill>
                  <a:srgbClr val="000000"/>
                </a:solidFill>
                <a:latin typeface="Times New Roman" panose="02020603050405020304" pitchFamily="18" charset="0"/>
                <a:cs typeface="Times New Roman" panose="02020603050405020304" pitchFamily="18" charset="0"/>
              </a:rPr>
              <a:t>insulin</a:t>
            </a:r>
            <a:endParaRPr lang="en-US" altLang="en-US" sz="2400" b="1" dirty="0">
              <a:solidFill>
                <a:srgbClr val="000000"/>
              </a:solidFill>
              <a:latin typeface="Times New Roman" panose="02020603050405020304" pitchFamily="18" charset="0"/>
              <a:cs typeface="Times New Roman" panose="02020603050405020304" pitchFamily="18" charset="0"/>
            </a:endParaRPr>
          </a:p>
          <a:p>
            <a:pPr eaLnBrk="1" hangingPunct="1">
              <a:lnSpc>
                <a:spcPct val="90000"/>
              </a:lnSpc>
              <a:buFont typeface="Wingdings" pitchFamily="2" charset="2"/>
              <a:buNone/>
            </a:pPr>
            <a:r>
              <a:rPr lang="sr-Cyrl-CS" altLang="en-US" sz="1600" dirty="0">
                <a:solidFill>
                  <a:srgbClr val="000000"/>
                </a:solidFill>
                <a:latin typeface="Times New Roman" panose="02020603050405020304" pitchFamily="18" charset="0"/>
                <a:cs typeface="Times New Roman" panose="02020603050405020304" pitchFamily="18" charset="0"/>
              </a:rPr>
              <a:t>      </a:t>
            </a:r>
            <a:endParaRPr lang="en-US" altLang="en-US" sz="1600" dirty="0">
              <a:solidFill>
                <a:srgbClr val="000000"/>
              </a:solidFill>
              <a:latin typeface="Times New Roman" panose="02020603050405020304" pitchFamily="18" charset="0"/>
              <a:cs typeface="Times New Roman" panose="02020603050405020304" pitchFamily="18" charset="0"/>
            </a:endParaRPr>
          </a:p>
          <a:p>
            <a:pPr eaLnBrk="1" hangingPunct="1">
              <a:lnSpc>
                <a:spcPct val="90000"/>
              </a:lnSpc>
              <a:buFont typeface="Wingdings" pitchFamily="2" charset="2"/>
              <a:buNone/>
            </a:pPr>
            <a:r>
              <a:rPr lang="en-US" altLang="en-US" sz="2400" dirty="0">
                <a:solidFill>
                  <a:srgbClr val="000000"/>
                </a:solidFill>
                <a:cs typeface="Arial" panose="020B0604020202020204" pitchFamily="34" charset="0"/>
              </a:rPr>
              <a:t>                                           </a:t>
            </a:r>
          </a:p>
        </p:txBody>
      </p:sp>
      <p:sp>
        <p:nvSpPr>
          <p:cNvPr id="2" name="Right Arrow 1">
            <a:extLst>
              <a:ext uri="{FF2B5EF4-FFF2-40B4-BE49-F238E27FC236}">
                <a16:creationId xmlns:a16="http://schemas.microsoft.com/office/drawing/2014/main" id="{8A3C1B9B-030B-7B5E-0AEB-C8B6DC65564A}"/>
              </a:ext>
            </a:extLst>
          </p:cNvPr>
          <p:cNvSpPr/>
          <p:nvPr/>
        </p:nvSpPr>
        <p:spPr>
          <a:xfrm>
            <a:off x="2449514" y="2091531"/>
            <a:ext cx="287337" cy="206375"/>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3" name="Right Arrow 2">
            <a:extLst>
              <a:ext uri="{FF2B5EF4-FFF2-40B4-BE49-F238E27FC236}">
                <a16:creationId xmlns:a16="http://schemas.microsoft.com/office/drawing/2014/main" id="{E6EDB498-42B0-5D11-7CB3-93F119767D97}"/>
              </a:ext>
            </a:extLst>
          </p:cNvPr>
          <p:cNvSpPr/>
          <p:nvPr/>
        </p:nvSpPr>
        <p:spPr>
          <a:xfrm>
            <a:off x="4284662" y="2091530"/>
            <a:ext cx="287338" cy="206375"/>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pic>
        <p:nvPicPr>
          <p:cNvPr id="38918" name="Picture 3">
            <a:extLst>
              <a:ext uri="{FF2B5EF4-FFF2-40B4-BE49-F238E27FC236}">
                <a16:creationId xmlns:a16="http://schemas.microsoft.com/office/drawing/2014/main" id="{8FD87BFA-D2EB-BE52-E98A-BC790E022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2021" r="6973" b="4907"/>
          <a:stretch>
            <a:fillRect/>
          </a:stretch>
        </p:blipFill>
        <p:spPr bwMode="auto">
          <a:xfrm>
            <a:off x="1331913" y="2660650"/>
            <a:ext cx="5688012" cy="377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3C02488-3730-8C7C-19BF-CFF811E987B1}"/>
              </a:ext>
            </a:extLst>
          </p:cNvPr>
          <p:cNvSpPr/>
          <p:nvPr/>
        </p:nvSpPr>
        <p:spPr>
          <a:xfrm>
            <a:off x="6227763" y="2771775"/>
            <a:ext cx="865187" cy="36988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hangingPunct="1">
              <a:defRPr/>
            </a:pPr>
            <a:r>
              <a:rPr lang="sr-Cyrl-RS" dirty="0">
                <a:solidFill>
                  <a:schemeClr val="tx1"/>
                </a:solidFill>
              </a:rPr>
              <a:t>51 аа</a:t>
            </a:r>
            <a:endParaRPr lang="en-US" dirty="0">
              <a:solidFill>
                <a:schemeClr val="tx1"/>
              </a:solidFill>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id="{DC87705A-7559-517B-7651-A6D98B65AD69}"/>
              </a:ext>
            </a:extLst>
          </p:cNvPr>
          <p:cNvSpPr>
            <a:spLocks noGrp="1"/>
          </p:cNvSpPr>
          <p:nvPr>
            <p:ph type="body" idx="4294967295"/>
          </p:nvPr>
        </p:nvSpPr>
        <p:spPr>
          <a:xfrm>
            <a:off x="457200" y="838200"/>
            <a:ext cx="8229600" cy="5105400"/>
          </a:xfrm>
        </p:spPr>
        <p:txBody>
          <a:bodyPr/>
          <a:lstStyle/>
          <a:p>
            <a:pPr marL="342900" indent="-342900" eaLnBrk="1" hangingPunct="1"/>
            <a:endParaRPr lang="sr-Cyrl-CS" altLang="en-US" sz="2800" dirty="0">
              <a:solidFill>
                <a:schemeClr val="bg1"/>
              </a:solidFill>
              <a:latin typeface="Arial" panose="020B0604020202020204" pitchFamily="34" charset="0"/>
            </a:endParaRPr>
          </a:p>
          <a:p>
            <a:pPr eaLnBrk="1" hangingPunct="1"/>
            <a:r>
              <a:rPr lang="en-GB" sz="2400" dirty="0">
                <a:solidFill>
                  <a:schemeClr val="bg1"/>
                </a:solidFill>
              </a:rPr>
              <a:t>A large number of genes are active only in cells of certain tissues, or in certain periods of development – ​​</a:t>
            </a:r>
            <a:r>
              <a:rPr lang="en-GB" sz="2400" b="1" dirty="0">
                <a:solidFill>
                  <a:schemeClr val="bg1"/>
                </a:solidFill>
              </a:rPr>
              <a:t>EPIGENETIC REGULATION OF GENE EXPRESSION</a:t>
            </a:r>
          </a:p>
          <a:p>
            <a:pPr marL="342900" indent="-342900" eaLnBrk="1" hangingPunct="1">
              <a:buFont typeface="Wingdings 2" pitchFamily="2" charset="2"/>
              <a:buNone/>
            </a:pPr>
            <a:endParaRPr lang="en-GB" sz="2400" b="1" dirty="0">
              <a:solidFill>
                <a:schemeClr val="bg1"/>
              </a:solidFill>
            </a:endParaRPr>
          </a:p>
          <a:p>
            <a:pPr eaLnBrk="1" hangingPunct="1"/>
            <a:r>
              <a:rPr lang="en-GB" sz="2400" dirty="0">
                <a:solidFill>
                  <a:schemeClr val="bg1"/>
                </a:solidFill>
              </a:rPr>
              <a:t>Regulation of transcription and translation occurs by mechanisms of the type </a:t>
            </a:r>
          </a:p>
          <a:p>
            <a:pPr eaLnBrk="1" hangingPunct="1"/>
            <a:endParaRPr lang="en-GB" sz="2400" dirty="0">
              <a:solidFill>
                <a:schemeClr val="bg1"/>
              </a:solidFill>
            </a:endParaRPr>
          </a:p>
          <a:p>
            <a:pPr marL="0" indent="0" algn="ctr" eaLnBrk="1" hangingPunct="1">
              <a:buNone/>
            </a:pPr>
            <a:r>
              <a:rPr lang="en-GB" sz="2400" dirty="0">
                <a:solidFill>
                  <a:schemeClr val="bg1"/>
                </a:solidFill>
              </a:rPr>
              <a:t>   ON / OFF</a:t>
            </a:r>
            <a:endParaRPr lang="sr-Latn-CS" altLang="en-US" sz="2800" b="1" i="1" dirty="0">
              <a:solidFill>
                <a:schemeClr val="bg1"/>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6F30DFD-0F56-92BC-AC69-A84551FD4248}"/>
              </a:ext>
            </a:extLst>
          </p:cNvPr>
          <p:cNvSpPr>
            <a:spLocks noGrp="1"/>
          </p:cNvSpPr>
          <p:nvPr>
            <p:ph type="title" idx="4294967295"/>
          </p:nvPr>
        </p:nvSpPr>
        <p:spPr>
          <a:xfrm>
            <a:off x="304800" y="704850"/>
            <a:ext cx="8686800" cy="1143000"/>
          </a:xfrm>
        </p:spPr>
        <p:txBody>
          <a:bodyPr lIns="91440" rIns="91440" bIns="45720" anchor="t"/>
          <a:lstStyle/>
          <a:p>
            <a:pPr algn="ctr" eaLnBrk="1" hangingPunct="1"/>
            <a:r>
              <a:rPr lang="en-GB" altLang="en-US" sz="4800" b="1" dirty="0">
                <a:solidFill>
                  <a:schemeClr val="bg1"/>
                </a:solidFill>
                <a:latin typeface="Arial" panose="020B0604020202020204" pitchFamily="34" charset="0"/>
              </a:rPr>
              <a:t>TRANSCRIPTION REGULATION</a:t>
            </a:r>
            <a:endParaRPr lang="en-US" altLang="en-US" sz="4800" b="1" dirty="0">
              <a:solidFill>
                <a:schemeClr val="bg1"/>
              </a:solidFill>
              <a:latin typeface="Arial" panose="020B0604020202020204" pitchFamily="34" charset="0"/>
            </a:endParaRPr>
          </a:p>
        </p:txBody>
      </p:sp>
      <p:sp>
        <p:nvSpPr>
          <p:cNvPr id="10243" name="Rectangle 3">
            <a:extLst>
              <a:ext uri="{FF2B5EF4-FFF2-40B4-BE49-F238E27FC236}">
                <a16:creationId xmlns:a16="http://schemas.microsoft.com/office/drawing/2014/main" id="{BED7A071-3076-9CFC-B93F-759B5E2EEB08}"/>
              </a:ext>
            </a:extLst>
          </p:cNvPr>
          <p:cNvSpPr>
            <a:spLocks noGrp="1"/>
          </p:cNvSpPr>
          <p:nvPr>
            <p:ph type="body" idx="4294967295"/>
          </p:nvPr>
        </p:nvSpPr>
        <p:spPr>
          <a:xfrm>
            <a:off x="457200" y="2468563"/>
            <a:ext cx="8229600" cy="4389437"/>
          </a:xfrm>
        </p:spPr>
        <p:txBody>
          <a:bodyPr/>
          <a:lstStyle/>
          <a:p>
            <a:pPr marL="571500" indent="-571500" eaLnBrk="1" hangingPunct="1">
              <a:buFont typeface="Wingdings" pitchFamily="2" charset="2"/>
              <a:buAutoNum type="arabicPeriod"/>
            </a:pPr>
            <a:endParaRPr lang="sr-Cyrl-CS" altLang="en-US" dirty="0">
              <a:latin typeface="Constantia" panose="02030602050306030303" pitchFamily="18" charset="0"/>
            </a:endParaRPr>
          </a:p>
          <a:p>
            <a:pPr marL="571500" indent="-571500" eaLnBrk="1" hangingPunct="1">
              <a:buClrTx/>
              <a:buFont typeface="Wingdings" pitchFamily="2" charset="2"/>
              <a:buAutoNum type="arabicPeriod"/>
            </a:pPr>
            <a:r>
              <a:rPr lang="en-GB" altLang="en-US" sz="2800" b="1" dirty="0" err="1">
                <a:solidFill>
                  <a:schemeClr val="bg1"/>
                </a:solidFill>
                <a:latin typeface="Arial" panose="020B0604020202020204" pitchFamily="34" charset="0"/>
              </a:rPr>
              <a:t>Pretranscriptional</a:t>
            </a:r>
            <a:r>
              <a:rPr lang="en-GB" altLang="en-US" sz="2800" b="1" dirty="0">
                <a:solidFill>
                  <a:schemeClr val="bg1"/>
                </a:solidFill>
                <a:latin typeface="Arial" panose="020B0604020202020204" pitchFamily="34" charset="0"/>
              </a:rPr>
              <a:t> level </a:t>
            </a:r>
          </a:p>
          <a:p>
            <a:pPr marL="571500" indent="-571500" eaLnBrk="1" hangingPunct="1">
              <a:buClrTx/>
              <a:buFont typeface="Wingdings" pitchFamily="2" charset="2"/>
              <a:buAutoNum type="arabicPeriod"/>
            </a:pPr>
            <a:r>
              <a:rPr lang="en-GB" altLang="en-US" sz="2800" b="1" dirty="0">
                <a:solidFill>
                  <a:schemeClr val="bg1"/>
                </a:solidFill>
                <a:latin typeface="Arial" panose="020B0604020202020204" pitchFamily="34" charset="0"/>
              </a:rPr>
              <a:t>Transcriptional level </a:t>
            </a:r>
          </a:p>
          <a:p>
            <a:pPr marL="571500" indent="-571500" eaLnBrk="1" hangingPunct="1">
              <a:buClrTx/>
              <a:buFont typeface="Wingdings" pitchFamily="2" charset="2"/>
              <a:buAutoNum type="arabicPeriod"/>
            </a:pPr>
            <a:r>
              <a:rPr lang="en-GB" altLang="en-US" sz="2800" b="1" dirty="0">
                <a:solidFill>
                  <a:schemeClr val="bg1"/>
                </a:solidFill>
                <a:latin typeface="Arial" panose="020B0604020202020204" pitchFamily="34" charset="0"/>
              </a:rPr>
              <a:t>Posttranscriptional level</a:t>
            </a:r>
            <a:endParaRPr lang="en-US" altLang="en-US" sz="2800" b="1" dirty="0">
              <a:solidFill>
                <a:schemeClr val="bg1"/>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E625306C-38AB-A7E6-1BDD-09D6228BEBE5}"/>
              </a:ext>
            </a:extLst>
          </p:cNvPr>
          <p:cNvSpPr>
            <a:spLocks noGrp="1"/>
          </p:cNvSpPr>
          <p:nvPr>
            <p:ph type="title" idx="4294967295"/>
          </p:nvPr>
        </p:nvSpPr>
        <p:spPr>
          <a:xfrm>
            <a:off x="304800" y="304800"/>
            <a:ext cx="8610600" cy="2057400"/>
          </a:xfrm>
        </p:spPr>
        <p:txBody>
          <a:bodyPr lIns="91440" rIns="91440" bIns="45720" anchor="t"/>
          <a:lstStyle/>
          <a:p>
            <a:pPr algn="ctr" eaLnBrk="1" hangingPunct="1"/>
            <a:r>
              <a:rPr lang="sr-Cyrl-CS" altLang="en-US" sz="3200" b="1" dirty="0">
                <a:solidFill>
                  <a:schemeClr val="bg1"/>
                </a:solidFill>
                <a:latin typeface="Arial" panose="020B0604020202020204" pitchFamily="34" charset="0"/>
              </a:rPr>
              <a:t>1.</a:t>
            </a:r>
            <a:r>
              <a:rPr lang="sr-Cyrl-CS" altLang="en-US" sz="3200" dirty="0">
                <a:solidFill>
                  <a:schemeClr val="bg1"/>
                </a:solidFill>
                <a:latin typeface="Arial" panose="020B0604020202020204" pitchFamily="34" charset="0"/>
              </a:rPr>
              <a:t> </a:t>
            </a:r>
            <a:r>
              <a:rPr lang="en-GB" altLang="en-US" sz="3200" b="1" dirty="0" err="1">
                <a:solidFill>
                  <a:schemeClr val="bg1"/>
                </a:solidFill>
                <a:latin typeface="Arial" panose="020B0604020202020204" pitchFamily="34" charset="0"/>
              </a:rPr>
              <a:t>Pretranscriptional</a:t>
            </a:r>
            <a:r>
              <a:rPr lang="en-GB" altLang="en-US" sz="3200" b="1" dirty="0">
                <a:solidFill>
                  <a:schemeClr val="bg1"/>
                </a:solidFill>
                <a:latin typeface="Arial" panose="020B0604020202020204" pitchFamily="34" charset="0"/>
              </a:rPr>
              <a:t> level</a:t>
            </a:r>
            <a:r>
              <a:rPr lang="sr-Cyrl-CS" altLang="en-US" sz="3200" dirty="0">
                <a:solidFill>
                  <a:schemeClr val="bg1"/>
                </a:solidFill>
                <a:latin typeface="Arial" panose="020B0604020202020204" pitchFamily="34" charset="0"/>
              </a:rPr>
              <a:t>: </a:t>
            </a:r>
            <a:r>
              <a:rPr lang="en-GB" altLang="en-US" sz="3200" dirty="0">
                <a:solidFill>
                  <a:schemeClr val="bg1"/>
                </a:solidFill>
                <a:latin typeface="Arial" panose="020B0604020202020204" pitchFamily="34" charset="0"/>
              </a:rPr>
              <a:t>chromatin </a:t>
            </a:r>
            <a:r>
              <a:rPr lang="en-GB" altLang="en-US" sz="3200" dirty="0" err="1">
                <a:solidFill>
                  <a:schemeClr val="bg1"/>
                </a:solidFill>
                <a:latin typeface="Arial" panose="020B0604020202020204" pitchFamily="34" charset="0"/>
              </a:rPr>
              <a:t>decondensation</a:t>
            </a:r>
            <a:r>
              <a:rPr lang="en-GB" altLang="en-US" sz="3200" dirty="0">
                <a:solidFill>
                  <a:schemeClr val="bg1"/>
                </a:solidFill>
                <a:latin typeface="Arial" panose="020B0604020202020204" pitchFamily="34" charset="0"/>
              </a:rPr>
              <a:t>, gene amplification, gene rearrangements, DNA methylation</a:t>
            </a:r>
            <a:br>
              <a:rPr lang="en-US" altLang="en-US" sz="3200" dirty="0">
                <a:solidFill>
                  <a:schemeClr val="bg1"/>
                </a:solidFill>
                <a:latin typeface="Arial" panose="020B0604020202020204" pitchFamily="34" charset="0"/>
              </a:rPr>
            </a:br>
            <a:endParaRPr lang="en-US" altLang="en-US" sz="3200" dirty="0">
              <a:solidFill>
                <a:schemeClr val="bg1"/>
              </a:solidFill>
              <a:latin typeface="Arial" panose="020B0604020202020204" pitchFamily="34" charset="0"/>
            </a:endParaRPr>
          </a:p>
        </p:txBody>
      </p:sp>
      <p:sp>
        <p:nvSpPr>
          <p:cNvPr id="12291" name="Rectangle 9">
            <a:extLst>
              <a:ext uri="{FF2B5EF4-FFF2-40B4-BE49-F238E27FC236}">
                <a16:creationId xmlns:a16="http://schemas.microsoft.com/office/drawing/2014/main" id="{EA5C171C-0228-CB0E-D022-0EFEF4748BD0}"/>
              </a:ext>
            </a:extLst>
          </p:cNvPr>
          <p:cNvSpPr>
            <a:spLocks noGrp="1" noChangeArrowheads="1"/>
          </p:cNvSpPr>
          <p:nvPr>
            <p:ph type="body" sz="half" idx="4294967295"/>
          </p:nvPr>
        </p:nvSpPr>
        <p:spPr>
          <a:xfrm>
            <a:off x="0" y="2590800"/>
            <a:ext cx="5867400" cy="3124200"/>
          </a:xfrm>
        </p:spPr>
        <p:txBody>
          <a:bodyPr/>
          <a:lstStyle/>
          <a:p>
            <a:pPr marL="609600" indent="-609600" eaLnBrk="1" hangingPunct="1">
              <a:buFont typeface="Wingdings 2" panose="05020102010507070707" pitchFamily="18" charset="2"/>
              <a:buNone/>
              <a:defRPr/>
            </a:pPr>
            <a:r>
              <a:rPr lang="sr-Cyrl-CS" b="1" dirty="0">
                <a:solidFill>
                  <a:schemeClr val="bg1"/>
                </a:solidFill>
                <a:latin typeface="+mn-lt"/>
              </a:rPr>
              <a:t>А)</a:t>
            </a:r>
            <a:r>
              <a:rPr lang="sr-Cyrl-CS" b="1" dirty="0">
                <a:solidFill>
                  <a:srgbClr val="0000CC"/>
                </a:solidFill>
                <a:latin typeface="+mn-lt"/>
              </a:rPr>
              <a:t> </a:t>
            </a:r>
            <a:r>
              <a:rPr lang="en-GB" b="1" dirty="0">
                <a:solidFill>
                  <a:schemeClr val="bg1"/>
                </a:solidFill>
                <a:latin typeface="+mn-lt"/>
              </a:rPr>
              <a:t>Chromatin </a:t>
            </a:r>
            <a:r>
              <a:rPr lang="en-GB" b="1" dirty="0" err="1">
                <a:solidFill>
                  <a:schemeClr val="bg1"/>
                </a:solidFill>
                <a:latin typeface="+mn-lt"/>
              </a:rPr>
              <a:t>decondensation</a:t>
            </a:r>
            <a:r>
              <a:rPr lang="en-GB" b="1" dirty="0">
                <a:solidFill>
                  <a:schemeClr val="bg1"/>
                </a:solidFill>
                <a:latin typeface="+mn-lt"/>
              </a:rPr>
              <a:t> - </a:t>
            </a:r>
            <a:r>
              <a:rPr lang="en-GB" dirty="0">
                <a:solidFill>
                  <a:schemeClr val="bg1"/>
                </a:solidFill>
                <a:latin typeface="+mn-lt"/>
              </a:rPr>
              <a:t>hypersensitive sites are formed </a:t>
            </a:r>
          </a:p>
          <a:p>
            <a:pPr marL="609600" indent="-609600" eaLnBrk="1" hangingPunct="1">
              <a:buFont typeface="Wingdings 2" panose="05020102010507070707" pitchFamily="18" charset="2"/>
              <a:buNone/>
              <a:defRPr/>
            </a:pPr>
            <a:endParaRPr lang="en-GB" dirty="0">
              <a:solidFill>
                <a:schemeClr val="bg1"/>
              </a:solidFill>
              <a:latin typeface="+mn-lt"/>
            </a:endParaRPr>
          </a:p>
          <a:p>
            <a:pPr marL="609600" indent="-609600" eaLnBrk="1" hangingPunct="1">
              <a:buFont typeface="Wingdings 2" panose="05020102010507070707" pitchFamily="18" charset="2"/>
              <a:buNone/>
              <a:defRPr/>
            </a:pPr>
            <a:r>
              <a:rPr lang="en-GB" dirty="0">
                <a:solidFill>
                  <a:schemeClr val="bg1"/>
                </a:solidFill>
                <a:latin typeface="+mn-lt"/>
              </a:rPr>
              <a:t>Chromatin structure is reduced to the level of a pearly filament</a:t>
            </a:r>
            <a:endParaRPr lang="sr-Latn-CS" dirty="0">
              <a:solidFill>
                <a:schemeClr val="bg1"/>
              </a:solidFill>
              <a:latin typeface="Constantia" pitchFamily="18" charset="0"/>
            </a:endParaRPr>
          </a:p>
          <a:p>
            <a:pPr marL="609600" indent="-609600" eaLnBrk="1" hangingPunct="1">
              <a:buFont typeface="Wingdings 2" panose="05020102010507070707" pitchFamily="18" charset="2"/>
              <a:buNone/>
              <a:defRPr/>
            </a:pPr>
            <a:endParaRPr lang="en-US" sz="2200" dirty="0">
              <a:latin typeface="Constantia" pitchFamily="18" charset="0"/>
            </a:endParaRPr>
          </a:p>
        </p:txBody>
      </p:sp>
      <p:pic>
        <p:nvPicPr>
          <p:cNvPr id="11268" name="Picture 11" descr="Stages%20of%20gene%20activation">
            <a:extLst>
              <a:ext uri="{FF2B5EF4-FFF2-40B4-BE49-F238E27FC236}">
                <a16:creationId xmlns:a16="http://schemas.microsoft.com/office/drawing/2014/main" id="{A0C977AB-1E59-6741-7EEE-5308C32092A7}"/>
              </a:ext>
            </a:extLst>
          </p:cNvPr>
          <p:cNvPicPr>
            <a:picLocks noChangeAspect="1" noChangeArrowheads="1"/>
          </p:cNvPicPr>
          <p:nvPr>
            <p:ph type="body" sz="half" idx="4294967295"/>
          </p:nvPr>
        </p:nvPicPr>
        <p:blipFill>
          <a:blip r:embed="rId2">
            <a:extLst>
              <a:ext uri="{28A0092B-C50C-407E-A947-70E740481C1C}">
                <a14:useLocalDpi xmlns:a14="http://schemas.microsoft.com/office/drawing/2010/main" val="0"/>
              </a:ext>
            </a:extLst>
          </a:blip>
          <a:srcRect l="20522" t="14716" r="23364"/>
          <a:stretch>
            <a:fillRect/>
          </a:stretch>
        </p:blipFill>
        <p:spPr>
          <a:xfrm>
            <a:off x="5638800" y="2362200"/>
            <a:ext cx="3429000" cy="3784600"/>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FE5FCF5F-8762-9968-70E5-147B6E6DA2C5}"/>
              </a:ext>
            </a:extLst>
          </p:cNvPr>
          <p:cNvSpPr>
            <a:spLocks noGrp="1"/>
          </p:cNvSpPr>
          <p:nvPr>
            <p:ph type="title" idx="4294967295"/>
          </p:nvPr>
        </p:nvSpPr>
        <p:spPr/>
        <p:txBody>
          <a:bodyPr lIns="91440" rIns="91440" bIns="45720" anchor="t"/>
          <a:lstStyle/>
          <a:p>
            <a:pPr algn="ctr" eaLnBrk="1" hangingPunct="1"/>
            <a:r>
              <a:rPr lang="sr-Latn-RS" altLang="en-US" sz="3600" dirty="0">
                <a:solidFill>
                  <a:schemeClr val="bg1"/>
                </a:solidFill>
                <a:latin typeface="Arial" panose="020B0604020202020204" pitchFamily="34" charset="0"/>
              </a:rPr>
              <a:t>B</a:t>
            </a:r>
            <a:r>
              <a:rPr lang="sr-Cyrl-CS" altLang="en-US" sz="3600" dirty="0">
                <a:solidFill>
                  <a:schemeClr val="bg1"/>
                </a:solidFill>
                <a:latin typeface="Arial" panose="020B0604020202020204" pitchFamily="34" charset="0"/>
              </a:rPr>
              <a:t>) </a:t>
            </a:r>
            <a:r>
              <a:rPr lang="en-GB" altLang="en-US" sz="3600" dirty="0">
                <a:solidFill>
                  <a:schemeClr val="bg1"/>
                </a:solidFill>
                <a:latin typeface="Arial" panose="020B0604020202020204" pitchFamily="34" charset="0"/>
              </a:rPr>
              <a:t>Gene amplification</a:t>
            </a:r>
            <a:endParaRPr lang="en-US" altLang="en-US" sz="3600" dirty="0">
              <a:solidFill>
                <a:schemeClr val="bg1"/>
              </a:solidFill>
              <a:latin typeface="Arial" panose="020B0604020202020204" pitchFamily="34" charset="0"/>
            </a:endParaRPr>
          </a:p>
        </p:txBody>
      </p:sp>
      <p:sp>
        <p:nvSpPr>
          <p:cNvPr id="12291" name="Rectangle 3">
            <a:extLst>
              <a:ext uri="{FF2B5EF4-FFF2-40B4-BE49-F238E27FC236}">
                <a16:creationId xmlns:a16="http://schemas.microsoft.com/office/drawing/2014/main" id="{56A78FBE-F192-A21B-079F-68D52C4D8970}"/>
              </a:ext>
            </a:extLst>
          </p:cNvPr>
          <p:cNvSpPr>
            <a:spLocks noGrp="1"/>
          </p:cNvSpPr>
          <p:nvPr>
            <p:ph type="body" idx="4294967295"/>
          </p:nvPr>
        </p:nvSpPr>
        <p:spPr/>
        <p:txBody>
          <a:bodyPr/>
          <a:lstStyle/>
          <a:p>
            <a:pPr eaLnBrk="1" hangingPunct="1"/>
            <a:r>
              <a:rPr lang="en-GB" altLang="en-US" sz="2800" dirty="0">
                <a:solidFill>
                  <a:schemeClr val="bg1"/>
                </a:solidFill>
                <a:latin typeface="Arial" panose="020B0604020202020204" pitchFamily="34" charset="0"/>
              </a:rPr>
              <a:t>Gene amplification - the goal is to increase the amount of the product of such a gene (e.g. in oocytes or in pathological cells such as malignant cells). </a:t>
            </a:r>
          </a:p>
          <a:p>
            <a:pPr eaLnBrk="1" hangingPunct="1"/>
            <a:r>
              <a:rPr lang="en-GB" altLang="en-US" sz="2800" dirty="0">
                <a:solidFill>
                  <a:schemeClr val="bg1"/>
                </a:solidFill>
                <a:latin typeface="Arial" panose="020B0604020202020204" pitchFamily="34" charset="0"/>
              </a:rPr>
              <a:t>In oocytes, it is possible to accumulate large amounts of RNA that will function in the young embryo.</a:t>
            </a:r>
            <a:endParaRPr lang="en-US" altLang="en-US" sz="2800" dirty="0">
              <a:solidFill>
                <a:schemeClr val="bg1"/>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D47EF42-5FB7-8C9B-EC74-FD5BF1B46F8C}"/>
              </a:ext>
            </a:extLst>
          </p:cNvPr>
          <p:cNvSpPr>
            <a:spLocks noGrp="1"/>
          </p:cNvSpPr>
          <p:nvPr>
            <p:ph type="title" idx="4294967295"/>
          </p:nvPr>
        </p:nvSpPr>
        <p:spPr/>
        <p:txBody>
          <a:bodyPr lIns="91440" rIns="91440" bIns="45720" anchor="t"/>
          <a:lstStyle/>
          <a:p>
            <a:pPr algn="ctr" eaLnBrk="1" hangingPunct="1"/>
            <a:r>
              <a:rPr lang="sr-Latn-RS" altLang="en-US" sz="3600" dirty="0">
                <a:solidFill>
                  <a:schemeClr val="bg1"/>
                </a:solidFill>
                <a:latin typeface="Arial" panose="020B0604020202020204" pitchFamily="34" charset="0"/>
              </a:rPr>
              <a:t>C</a:t>
            </a:r>
            <a:r>
              <a:rPr lang="sr-Cyrl-CS" altLang="en-US" sz="3600" dirty="0">
                <a:solidFill>
                  <a:schemeClr val="bg1"/>
                </a:solidFill>
                <a:latin typeface="Arial" panose="020B0604020202020204" pitchFamily="34" charset="0"/>
              </a:rPr>
              <a:t>) </a:t>
            </a:r>
            <a:r>
              <a:rPr lang="en-GB" altLang="en-US" sz="3600" dirty="0">
                <a:solidFill>
                  <a:schemeClr val="bg1"/>
                </a:solidFill>
                <a:latin typeface="Arial" panose="020B0604020202020204" pitchFamily="34" charset="0"/>
              </a:rPr>
              <a:t>DNA rearrangements</a:t>
            </a:r>
            <a:endParaRPr lang="en-US" altLang="en-US" sz="3600" dirty="0">
              <a:solidFill>
                <a:schemeClr val="bg1"/>
              </a:solidFill>
              <a:latin typeface="Arial" panose="020B0604020202020204" pitchFamily="34" charset="0"/>
            </a:endParaRPr>
          </a:p>
        </p:txBody>
      </p:sp>
      <p:sp>
        <p:nvSpPr>
          <p:cNvPr id="13315" name="Rectangle 3">
            <a:extLst>
              <a:ext uri="{FF2B5EF4-FFF2-40B4-BE49-F238E27FC236}">
                <a16:creationId xmlns:a16="http://schemas.microsoft.com/office/drawing/2014/main" id="{B01FC405-18D9-680C-1B6D-2ACE9CCB1384}"/>
              </a:ext>
            </a:extLst>
          </p:cNvPr>
          <p:cNvSpPr>
            <a:spLocks noGrp="1"/>
          </p:cNvSpPr>
          <p:nvPr>
            <p:ph type="body" idx="4294967295"/>
          </p:nvPr>
        </p:nvSpPr>
        <p:spPr>
          <a:xfrm>
            <a:off x="466725" y="1752600"/>
            <a:ext cx="8229600" cy="4400550"/>
          </a:xfrm>
          <a:noFill/>
        </p:spPr>
        <p:txBody>
          <a:bodyPr/>
          <a:lstStyle/>
          <a:p>
            <a:pPr marL="342900" indent="-342900" eaLnBrk="1" hangingPunct="1">
              <a:lnSpc>
                <a:spcPct val="90000"/>
              </a:lnSpc>
              <a:buFont typeface="Wingdings 2" pitchFamily="2" charset="2"/>
              <a:buNone/>
            </a:pPr>
            <a:endParaRPr lang="sr-Latn-CS" altLang="en-US" sz="1900" dirty="0">
              <a:latin typeface="Constantia" panose="02030602050306030303" pitchFamily="18" charset="0"/>
            </a:endParaRPr>
          </a:p>
          <a:p>
            <a:pPr marL="342900" indent="-342900" eaLnBrk="1" hangingPunct="1">
              <a:lnSpc>
                <a:spcPct val="90000"/>
              </a:lnSpc>
              <a:buFont typeface="Wingdings 2" pitchFamily="2" charset="2"/>
              <a:buNone/>
            </a:pPr>
            <a:endParaRPr lang="sr-Cyrl-CS" altLang="en-US" sz="1900" dirty="0">
              <a:latin typeface="Constantia" panose="02030602050306030303" pitchFamily="18" charset="0"/>
            </a:endParaRPr>
          </a:p>
          <a:p>
            <a:pPr eaLnBrk="1" hangingPunct="1">
              <a:lnSpc>
                <a:spcPct val="90000"/>
              </a:lnSpc>
            </a:pPr>
            <a:r>
              <a:rPr lang="en-GB" altLang="en-US" sz="2800" dirty="0">
                <a:solidFill>
                  <a:schemeClr val="bg1"/>
                </a:solidFill>
                <a:latin typeface="Arial" panose="020B0604020202020204" pitchFamily="34" charset="0"/>
              </a:rPr>
              <a:t>Recombination of gene segments before their transcription. </a:t>
            </a:r>
          </a:p>
          <a:p>
            <a:pPr eaLnBrk="1" hangingPunct="1">
              <a:lnSpc>
                <a:spcPct val="90000"/>
              </a:lnSpc>
            </a:pPr>
            <a:r>
              <a:rPr lang="en-GB" altLang="en-US" sz="2800" dirty="0">
                <a:solidFill>
                  <a:schemeClr val="bg1"/>
                </a:solidFill>
                <a:latin typeface="Arial" panose="020B0604020202020204" pitchFamily="34" charset="0"/>
              </a:rPr>
              <a:t>During the differentiation of B lymphocytes, in which antibodies are produced. </a:t>
            </a:r>
          </a:p>
          <a:p>
            <a:pPr eaLnBrk="1" hangingPunct="1">
              <a:lnSpc>
                <a:spcPct val="90000"/>
              </a:lnSpc>
            </a:pPr>
            <a:endParaRPr lang="en-GB" altLang="en-US" sz="2800" dirty="0">
              <a:solidFill>
                <a:schemeClr val="bg1"/>
              </a:solidFill>
              <a:latin typeface="Arial" panose="020B0604020202020204" pitchFamily="34" charset="0"/>
            </a:endParaRPr>
          </a:p>
          <a:p>
            <a:pPr eaLnBrk="1" hangingPunct="1">
              <a:lnSpc>
                <a:spcPct val="90000"/>
              </a:lnSpc>
            </a:pPr>
            <a:r>
              <a:rPr lang="en-GB" altLang="en-US" sz="2800" dirty="0">
                <a:solidFill>
                  <a:schemeClr val="bg1"/>
                </a:solidFill>
                <a:latin typeface="Arial" panose="020B0604020202020204" pitchFamily="34" charset="0"/>
              </a:rPr>
              <a:t>There is no evidence that it occurs in other mammalian cells</a:t>
            </a:r>
            <a:endParaRPr lang="en-US" altLang="en-US" sz="2800" b="1" dirty="0">
              <a:solidFill>
                <a:schemeClr val="bg1"/>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2B04084-3B84-698B-6FF6-3D63FA96367F}"/>
              </a:ext>
            </a:extLst>
          </p:cNvPr>
          <p:cNvSpPr>
            <a:spLocks noGrp="1"/>
          </p:cNvSpPr>
          <p:nvPr>
            <p:ph type="title" idx="4294967295"/>
          </p:nvPr>
        </p:nvSpPr>
        <p:spPr>
          <a:xfrm>
            <a:off x="381000" y="0"/>
            <a:ext cx="8229600" cy="1143000"/>
          </a:xfrm>
        </p:spPr>
        <p:txBody>
          <a:bodyPr lIns="91440" rIns="91440" bIns="45720" anchor="t"/>
          <a:lstStyle/>
          <a:p>
            <a:pPr algn="ctr" eaLnBrk="1" hangingPunct="1"/>
            <a:r>
              <a:rPr lang="sr-Latn-RS" altLang="en-US" sz="3600" b="1" dirty="0">
                <a:solidFill>
                  <a:schemeClr val="bg1"/>
                </a:solidFill>
                <a:latin typeface="Arial" panose="020B0604020202020204" pitchFamily="34" charset="0"/>
              </a:rPr>
              <a:t>D</a:t>
            </a:r>
            <a:r>
              <a:rPr lang="sr-Cyrl-CS" altLang="en-US" sz="3600" b="1" dirty="0">
                <a:solidFill>
                  <a:schemeClr val="bg1"/>
                </a:solidFill>
                <a:latin typeface="Arial" panose="020B0604020202020204" pitchFamily="34" charset="0"/>
              </a:rPr>
              <a:t>) </a:t>
            </a:r>
            <a:r>
              <a:rPr lang="sr-Latn-RS" altLang="en-US" sz="3600" b="1" dirty="0">
                <a:solidFill>
                  <a:schemeClr val="bg1"/>
                </a:solidFill>
                <a:latin typeface="Arial" panose="020B0604020202020204" pitchFamily="34" charset="0"/>
              </a:rPr>
              <a:t>DNA </a:t>
            </a:r>
            <a:r>
              <a:rPr lang="sr-Latn-RS" altLang="en-US" sz="3600" b="1" dirty="0" err="1">
                <a:solidFill>
                  <a:schemeClr val="bg1"/>
                </a:solidFill>
                <a:latin typeface="Arial" panose="020B0604020202020204" pitchFamily="34" charset="0"/>
              </a:rPr>
              <a:t>methylation</a:t>
            </a:r>
            <a:endParaRPr lang="en-US" altLang="en-US" sz="3600" b="1" dirty="0">
              <a:solidFill>
                <a:schemeClr val="bg1"/>
              </a:solidFill>
              <a:latin typeface="Arial" panose="020B0604020202020204" pitchFamily="34" charset="0"/>
            </a:endParaRPr>
          </a:p>
        </p:txBody>
      </p:sp>
      <p:sp>
        <p:nvSpPr>
          <p:cNvPr id="14339" name="Rectangle 3">
            <a:extLst>
              <a:ext uri="{FF2B5EF4-FFF2-40B4-BE49-F238E27FC236}">
                <a16:creationId xmlns:a16="http://schemas.microsoft.com/office/drawing/2014/main" id="{F25A08A7-19A8-5A87-DA67-32B442A458C7}"/>
              </a:ext>
            </a:extLst>
          </p:cNvPr>
          <p:cNvSpPr>
            <a:spLocks noGrp="1"/>
          </p:cNvSpPr>
          <p:nvPr>
            <p:ph type="body" sz="half" idx="4294967295"/>
          </p:nvPr>
        </p:nvSpPr>
        <p:spPr>
          <a:xfrm>
            <a:off x="0" y="3124200"/>
            <a:ext cx="4267200" cy="3733800"/>
          </a:xfrm>
        </p:spPr>
        <p:txBody>
          <a:bodyPr/>
          <a:lstStyle/>
          <a:p>
            <a:pPr marL="342900" indent="-342900" eaLnBrk="1" hangingPunct="1"/>
            <a:endParaRPr lang="en-US" altLang="en-US" sz="1300" dirty="0">
              <a:latin typeface="Constantia" panose="02030602050306030303" pitchFamily="18" charset="0"/>
            </a:endParaRPr>
          </a:p>
          <a:p>
            <a:pPr marL="342900" indent="-342900" eaLnBrk="1" hangingPunct="1">
              <a:buFont typeface="Wingdings 2" pitchFamily="2" charset="2"/>
              <a:buNone/>
            </a:pPr>
            <a:r>
              <a:rPr lang="en-GB" altLang="en-US" sz="1800" dirty="0">
                <a:solidFill>
                  <a:schemeClr val="bg1"/>
                </a:solidFill>
                <a:latin typeface="Arial" panose="020B0604020202020204" pitchFamily="34" charset="0"/>
              </a:rPr>
              <a:t>Attachment of a methyl group (CH3) to cytosine (S) in the promoter of the transcription unit </a:t>
            </a:r>
          </a:p>
          <a:p>
            <a:pPr marL="342900" indent="-342900" eaLnBrk="1" hangingPunct="1">
              <a:buFont typeface="Wingdings 2" pitchFamily="2" charset="2"/>
              <a:buNone/>
            </a:pPr>
            <a:endParaRPr lang="en-GB" altLang="en-US" sz="1800" dirty="0">
              <a:solidFill>
                <a:schemeClr val="bg1"/>
              </a:solidFill>
              <a:latin typeface="Arial" panose="020B0604020202020204" pitchFamily="34" charset="0"/>
            </a:endParaRPr>
          </a:p>
          <a:p>
            <a:pPr marL="342900" indent="-342900" eaLnBrk="1" hangingPunct="1">
              <a:buFont typeface="Wingdings 2" pitchFamily="2" charset="2"/>
              <a:buNone/>
            </a:pPr>
            <a:r>
              <a:rPr lang="en-GB" altLang="en-US" sz="1800" dirty="0">
                <a:solidFill>
                  <a:schemeClr val="bg1"/>
                </a:solidFill>
                <a:latin typeface="Arial" panose="020B0604020202020204" pitchFamily="34" charset="0"/>
              </a:rPr>
              <a:t>Prevents transcription </a:t>
            </a:r>
          </a:p>
          <a:p>
            <a:pPr marL="342900" indent="-342900" eaLnBrk="1" hangingPunct="1">
              <a:buFont typeface="Wingdings 2" pitchFamily="2" charset="2"/>
              <a:buNone/>
            </a:pPr>
            <a:endParaRPr lang="en-GB" altLang="en-US" sz="1800" dirty="0">
              <a:solidFill>
                <a:schemeClr val="bg1"/>
              </a:solidFill>
              <a:latin typeface="Arial" panose="020B0604020202020204" pitchFamily="34" charset="0"/>
            </a:endParaRPr>
          </a:p>
          <a:p>
            <a:pPr marL="342900" indent="-342900" eaLnBrk="1" hangingPunct="1">
              <a:buFont typeface="Wingdings 2" pitchFamily="2" charset="2"/>
              <a:buNone/>
            </a:pPr>
            <a:r>
              <a:rPr lang="en-GB" altLang="en-US" sz="1800" dirty="0">
                <a:solidFill>
                  <a:schemeClr val="bg1"/>
                </a:solidFill>
                <a:latin typeface="Arial" panose="020B0604020202020204" pitchFamily="34" charset="0"/>
              </a:rPr>
              <a:t>Stabilizes the </a:t>
            </a:r>
            <a:r>
              <a:rPr lang="en-GB" altLang="en-US" sz="1800" dirty="0" err="1">
                <a:solidFill>
                  <a:schemeClr val="bg1"/>
                </a:solidFill>
                <a:latin typeface="Arial" panose="020B0604020202020204" pitchFamily="34" charset="0"/>
              </a:rPr>
              <a:t>nucleosomal</a:t>
            </a:r>
            <a:r>
              <a:rPr lang="en-GB" altLang="en-US" sz="1800" dirty="0">
                <a:solidFill>
                  <a:schemeClr val="bg1"/>
                </a:solidFill>
                <a:latin typeface="Arial" panose="020B0604020202020204" pitchFamily="34" charset="0"/>
              </a:rPr>
              <a:t> structure, making it more difficult for chromatin to open for transcription.</a:t>
            </a:r>
            <a:endParaRPr lang="en-US" altLang="en-US" sz="2000" b="1" dirty="0">
              <a:solidFill>
                <a:srgbClr val="FF00FF"/>
              </a:solidFill>
              <a:latin typeface="Arial" panose="020B0604020202020204" pitchFamily="34" charset="0"/>
            </a:endParaRPr>
          </a:p>
        </p:txBody>
      </p:sp>
      <p:sp>
        <p:nvSpPr>
          <p:cNvPr id="14340" name="Rectangle 4">
            <a:extLst>
              <a:ext uri="{FF2B5EF4-FFF2-40B4-BE49-F238E27FC236}">
                <a16:creationId xmlns:a16="http://schemas.microsoft.com/office/drawing/2014/main" id="{93A76A0E-03CB-B371-58B4-88D22E481DD5}"/>
              </a:ext>
            </a:extLst>
          </p:cNvPr>
          <p:cNvSpPr>
            <a:spLocks noGrp="1"/>
          </p:cNvSpPr>
          <p:nvPr>
            <p:ph type="body" sz="half" idx="4294967295"/>
          </p:nvPr>
        </p:nvSpPr>
        <p:spPr>
          <a:xfrm>
            <a:off x="4648200" y="990600"/>
            <a:ext cx="4495800" cy="5638800"/>
          </a:xfrm>
        </p:spPr>
        <p:txBody>
          <a:bodyPr/>
          <a:lstStyle/>
          <a:p>
            <a:pPr marL="342900" indent="-342900" eaLnBrk="1" hangingPunct="1">
              <a:lnSpc>
                <a:spcPct val="90000"/>
              </a:lnSpc>
              <a:buFont typeface="Wingdings 2" pitchFamily="2" charset="2"/>
              <a:buNone/>
            </a:pPr>
            <a:r>
              <a:rPr lang="sr-Latn-CS" altLang="en-US" sz="1800" dirty="0">
                <a:solidFill>
                  <a:schemeClr val="bg1"/>
                </a:solidFill>
                <a:latin typeface="Arial" panose="020B0604020202020204" pitchFamily="34" charset="0"/>
              </a:rPr>
              <a:t>The enzyme responsible for methylation is </a:t>
            </a:r>
            <a:r>
              <a:rPr lang="sr-Latn-CS" altLang="en-US" sz="1800" b="1" dirty="0">
                <a:solidFill>
                  <a:schemeClr val="bg1"/>
                </a:solidFill>
                <a:latin typeface="Arial" panose="020B0604020202020204" pitchFamily="34" charset="0"/>
              </a:rPr>
              <a:t>METHYLASE</a:t>
            </a:r>
            <a:r>
              <a:rPr lang="sr-Latn-CS" altLang="en-US" sz="1800" dirty="0">
                <a:solidFill>
                  <a:schemeClr val="bg1"/>
                </a:solidFill>
                <a:latin typeface="Arial" panose="020B0604020202020204" pitchFamily="34" charset="0"/>
              </a:rPr>
              <a:t>, and the methylated S is linked to G in the second strand - there is no change in the nucleotide sequence</a:t>
            </a:r>
          </a:p>
          <a:p>
            <a:pPr marL="342900" indent="-342900" eaLnBrk="1" hangingPunct="1">
              <a:lnSpc>
                <a:spcPct val="90000"/>
              </a:lnSpc>
              <a:buFont typeface="Wingdings 2" pitchFamily="2" charset="2"/>
              <a:buNone/>
            </a:pPr>
            <a:endParaRPr lang="sr-Latn-CS" altLang="en-US" sz="1800" dirty="0">
              <a:solidFill>
                <a:schemeClr val="bg1"/>
              </a:solidFill>
              <a:latin typeface="Arial" panose="020B0604020202020204" pitchFamily="34" charset="0"/>
            </a:endParaRPr>
          </a:p>
          <a:p>
            <a:pPr marL="342900" indent="-342900" eaLnBrk="1" hangingPunct="1">
              <a:lnSpc>
                <a:spcPct val="90000"/>
              </a:lnSpc>
              <a:buFont typeface="Wingdings 2" pitchFamily="2" charset="2"/>
              <a:buNone/>
            </a:pPr>
            <a:r>
              <a:rPr lang="sr-Latn-CS" altLang="en-US" sz="1800" b="1" dirty="0">
                <a:solidFill>
                  <a:schemeClr val="bg1"/>
                </a:solidFill>
                <a:latin typeface="Arial" panose="020B0604020202020204" pitchFamily="34" charset="0"/>
              </a:rPr>
              <a:t>Demethylation</a:t>
            </a:r>
          </a:p>
          <a:p>
            <a:pPr marL="342900" indent="-342900" eaLnBrk="1" hangingPunct="1">
              <a:lnSpc>
                <a:spcPct val="90000"/>
              </a:lnSpc>
              <a:buFont typeface="Wingdings 2" pitchFamily="2" charset="2"/>
              <a:buNone/>
            </a:pPr>
            <a:endParaRPr lang="sr-Latn-CS" altLang="en-US" sz="1800" dirty="0">
              <a:solidFill>
                <a:schemeClr val="bg1"/>
              </a:solidFill>
              <a:latin typeface="Arial" panose="020B0604020202020204" pitchFamily="34" charset="0"/>
            </a:endParaRPr>
          </a:p>
          <a:p>
            <a:pPr marL="342900" indent="-342900" eaLnBrk="1" hangingPunct="1">
              <a:lnSpc>
                <a:spcPct val="90000"/>
              </a:lnSpc>
              <a:buFont typeface="Wingdings 2" pitchFamily="2" charset="2"/>
              <a:buNone/>
            </a:pPr>
            <a:r>
              <a:rPr lang="sr-Latn-CS" altLang="en-US" sz="1800" dirty="0">
                <a:solidFill>
                  <a:schemeClr val="bg1"/>
                </a:solidFill>
                <a:latin typeface="Arial" panose="020B0604020202020204" pitchFamily="34" charset="0"/>
              </a:rPr>
              <a:t>Methylation is a newer evolutionary mechanism of gene control.</a:t>
            </a:r>
          </a:p>
          <a:p>
            <a:pPr marL="342900" indent="-342900" eaLnBrk="1" hangingPunct="1">
              <a:lnSpc>
                <a:spcPct val="90000"/>
              </a:lnSpc>
              <a:buFont typeface="Wingdings 2" pitchFamily="2" charset="2"/>
              <a:buNone/>
            </a:pPr>
            <a:endParaRPr lang="sr-Latn-CS" altLang="en-US" sz="1800" dirty="0">
              <a:solidFill>
                <a:schemeClr val="bg1"/>
              </a:solidFill>
              <a:latin typeface="Arial" panose="020B0604020202020204" pitchFamily="34" charset="0"/>
            </a:endParaRPr>
          </a:p>
          <a:p>
            <a:pPr marL="342900" indent="-342900" eaLnBrk="1" hangingPunct="1">
              <a:lnSpc>
                <a:spcPct val="90000"/>
              </a:lnSpc>
              <a:buFont typeface="Wingdings 2" pitchFamily="2" charset="2"/>
              <a:buNone/>
            </a:pPr>
            <a:r>
              <a:rPr lang="sr-Latn-CS" altLang="en-US" sz="1800" dirty="0">
                <a:solidFill>
                  <a:schemeClr val="bg1"/>
                </a:solidFill>
                <a:latin typeface="Arial" panose="020B0604020202020204" pitchFamily="34" charset="0"/>
              </a:rPr>
              <a:t>Methylation in somatic cells is inherited through division, so daughter cells have the same inactivated genes as the mother cell - a form of cellular memory</a:t>
            </a:r>
          </a:p>
          <a:p>
            <a:pPr marL="342900" indent="-342900" eaLnBrk="1" hangingPunct="1">
              <a:lnSpc>
                <a:spcPct val="90000"/>
              </a:lnSpc>
              <a:buFont typeface="Wingdings 2" pitchFamily="2" charset="2"/>
              <a:buNone/>
            </a:pPr>
            <a:endParaRPr lang="sr-Latn-CS" altLang="en-US" sz="1800" dirty="0">
              <a:solidFill>
                <a:schemeClr val="bg1"/>
              </a:solidFill>
              <a:latin typeface="Arial" panose="020B0604020202020204" pitchFamily="34" charset="0"/>
            </a:endParaRPr>
          </a:p>
          <a:p>
            <a:pPr marL="342900" indent="-342900" eaLnBrk="1" hangingPunct="1">
              <a:lnSpc>
                <a:spcPct val="90000"/>
              </a:lnSpc>
              <a:buFont typeface="Wingdings 2" pitchFamily="2" charset="2"/>
              <a:buNone/>
            </a:pPr>
            <a:r>
              <a:rPr lang="sr-Latn-CS" altLang="en-US" sz="1800" b="1" dirty="0">
                <a:solidFill>
                  <a:schemeClr val="bg1"/>
                </a:solidFill>
                <a:latin typeface="Arial" panose="020B0604020202020204" pitchFamily="34" charset="0"/>
              </a:rPr>
              <a:t>Because there is no change in the nucleotide sequence, methylation is an EPIGENETIC regulatory mechanism.</a:t>
            </a:r>
            <a:endParaRPr lang="en-US" altLang="en-US" sz="1800" b="1" dirty="0">
              <a:solidFill>
                <a:srgbClr val="FF00FF"/>
              </a:solidFill>
              <a:latin typeface="Arial" panose="020B0604020202020204" pitchFamily="34" charset="0"/>
            </a:endParaRPr>
          </a:p>
        </p:txBody>
      </p:sp>
      <p:pic>
        <p:nvPicPr>
          <p:cNvPr id="14341" name="Picture 5" descr="Gene regulation 16">
            <a:extLst>
              <a:ext uri="{FF2B5EF4-FFF2-40B4-BE49-F238E27FC236}">
                <a16:creationId xmlns:a16="http://schemas.microsoft.com/office/drawing/2014/main" id="{339B65C5-B758-E5E6-B22A-C3E5BC0F53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3016250"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4_Flow">
      <a:majorFont>
        <a:latin typeface=""/>
        <a:ea typeface=""/>
        <a:cs typeface=""/>
      </a:majorFont>
      <a:minorFont>
        <a:latin typeface=""/>
        <a:ea typeface=""/>
        <a:cs typeface=""/>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1036</TotalTime>
  <Words>1209</Words>
  <Application>Microsoft Macintosh PowerPoint</Application>
  <PresentationFormat>On-screen Show (4:3)</PresentationFormat>
  <Paragraphs>197</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Wingdings 2</vt:lpstr>
      <vt:lpstr>Aptos</vt:lpstr>
      <vt:lpstr>Constantia</vt:lpstr>
      <vt:lpstr>Wingdings</vt:lpstr>
      <vt:lpstr>Calibri</vt:lpstr>
      <vt:lpstr>Times New Roman</vt:lpstr>
      <vt:lpstr>4_Flow</vt:lpstr>
      <vt:lpstr>REGULATION OF GENE ACTIVITY IN EUKARYOTAS</vt:lpstr>
      <vt:lpstr>PowerPoint Presentation</vt:lpstr>
      <vt:lpstr>PowerPoint Presentation</vt:lpstr>
      <vt:lpstr>PowerPoint Presentation</vt:lpstr>
      <vt:lpstr>TRANSCRIPTION REGULATION</vt:lpstr>
      <vt:lpstr>1. Pretranscriptional level: chromatin decondensation, gene amplification, gene rearrangements, DNA methylation </vt:lpstr>
      <vt:lpstr>B) Gene amplification</vt:lpstr>
      <vt:lpstr>C) DNA rearrangements</vt:lpstr>
      <vt:lpstr>D) DNA methylation</vt:lpstr>
      <vt:lpstr>Three phenomena involve methylation as a mechanism of gene activation:</vt:lpstr>
      <vt:lpstr>1. Cellular differentiation</vt:lpstr>
      <vt:lpstr>2. X chromosome inactivation- Barr body</vt:lpstr>
      <vt:lpstr>3. Genomic imprinting </vt:lpstr>
      <vt:lpstr>Genetic impriting</vt:lpstr>
      <vt:lpstr>Chromosomal imprinting - Uniparental disomy (UD)</vt:lpstr>
      <vt:lpstr>Prader Willi and  Angelman syndrome</vt:lpstr>
      <vt:lpstr>Prader Willi syndrome</vt:lpstr>
      <vt:lpstr>Angelman syndrome</vt:lpstr>
      <vt:lpstr>2. Transcriptional level of regulation</vt:lpstr>
      <vt:lpstr>А) Gene regulatory sequences :</vt:lpstr>
      <vt:lpstr>Transcriptional unit and regulatory sequences</vt:lpstr>
      <vt:lpstr>B) Regulatory proteins:</vt:lpstr>
      <vt:lpstr>TRANSCRIPTION REGULATION</vt:lpstr>
      <vt:lpstr>Hormones as transcription regulators</vt:lpstr>
      <vt:lpstr>3. Posttranscriptional regulation</vt:lpstr>
      <vt:lpstr>А) Processing control and alternative splicing</vt:lpstr>
      <vt:lpstr>B) Control of mRNA transport</vt:lpstr>
      <vt:lpstr>C) RNA stability control</vt:lpstr>
      <vt:lpstr>TRANSLATION REGULATION</vt:lpstr>
      <vt:lpstr>1. Regulation of mRNA lifespan  Examples:</vt:lpstr>
      <vt:lpstr>2. Regulation of the amount of protein synthesis</vt:lpstr>
      <vt:lpstr>Post-translational regulation</vt:lpstr>
      <vt:lpstr>Post-translational regulation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2-Humani genom</dc:title>
  <dc:creator>Olivera</dc:creator>
  <cp:lastModifiedBy>Microsoft Office User</cp:lastModifiedBy>
  <cp:revision>94</cp:revision>
  <dcterms:created xsi:type="dcterms:W3CDTF">2007-09-27T11:26:11Z</dcterms:created>
  <dcterms:modified xsi:type="dcterms:W3CDTF">2025-12-23T09:36:45Z</dcterms:modified>
</cp:coreProperties>
</file>